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6"/>
  </p:notesMasterIdLst>
  <p:sldIdLst>
    <p:sldId id="256" r:id="rId2"/>
    <p:sldId id="276" r:id="rId3"/>
    <p:sldId id="2147378240" r:id="rId4"/>
    <p:sldId id="2147378241" r:id="rId5"/>
    <p:sldId id="257" r:id="rId6"/>
    <p:sldId id="2147378093" r:id="rId7"/>
    <p:sldId id="2147378047" r:id="rId8"/>
    <p:sldId id="2147378048" r:id="rId9"/>
    <p:sldId id="2147378042" r:id="rId10"/>
    <p:sldId id="2147378039" r:id="rId11"/>
    <p:sldId id="2147378087" r:id="rId12"/>
    <p:sldId id="2147378054" r:id="rId13"/>
    <p:sldId id="2147378089" r:id="rId14"/>
    <p:sldId id="2147378090" r:id="rId15"/>
    <p:sldId id="2147378076" r:id="rId16"/>
    <p:sldId id="2147378088" r:id="rId17"/>
    <p:sldId id="2147378052" r:id="rId18"/>
    <p:sldId id="2147378243" r:id="rId19"/>
    <p:sldId id="2147378053" r:id="rId20"/>
    <p:sldId id="2147378092" r:id="rId21"/>
    <p:sldId id="2147378095" r:id="rId22"/>
    <p:sldId id="2147378109" r:id="rId23"/>
    <p:sldId id="2147378164" r:id="rId24"/>
    <p:sldId id="2147378129" r:id="rId25"/>
    <p:sldId id="2147378130" r:id="rId26"/>
    <p:sldId id="2147378138" r:id="rId27"/>
    <p:sldId id="2147378139" r:id="rId28"/>
    <p:sldId id="2147378140" r:id="rId29"/>
    <p:sldId id="2147378143" r:id="rId30"/>
    <p:sldId id="2147378142" r:id="rId31"/>
    <p:sldId id="2147378144" r:id="rId32"/>
    <p:sldId id="2147378141" r:id="rId33"/>
    <p:sldId id="2147378147" r:id="rId34"/>
    <p:sldId id="2147378148" r:id="rId35"/>
    <p:sldId id="2147378149" r:id="rId36"/>
    <p:sldId id="2147378150" r:id="rId37"/>
    <p:sldId id="2147378239" r:id="rId38"/>
    <p:sldId id="2147378166" r:id="rId39"/>
    <p:sldId id="2147378131" r:id="rId40"/>
    <p:sldId id="2147378160" r:id="rId41"/>
    <p:sldId id="2147378161" r:id="rId42"/>
    <p:sldId id="2147378176" r:id="rId43"/>
    <p:sldId id="2147378177" r:id="rId44"/>
    <p:sldId id="2147378178" r:id="rId45"/>
    <p:sldId id="2147378162" r:id="rId46"/>
    <p:sldId id="2147378179" r:id="rId47"/>
    <p:sldId id="2147378180" r:id="rId48"/>
    <p:sldId id="2147378181" r:id="rId49"/>
    <p:sldId id="2147378163" r:id="rId50"/>
    <p:sldId id="2147378182" r:id="rId51"/>
    <p:sldId id="2147378183" r:id="rId52"/>
    <p:sldId id="2147378184" r:id="rId53"/>
    <p:sldId id="2147378159" r:id="rId54"/>
    <p:sldId id="2147378198" r:id="rId55"/>
    <p:sldId id="2147378233" r:id="rId56"/>
    <p:sldId id="2147378234" r:id="rId57"/>
    <p:sldId id="2147378172" r:id="rId58"/>
    <p:sldId id="2147378196" r:id="rId59"/>
    <p:sldId id="2147378197" r:id="rId60"/>
    <p:sldId id="2147378210" r:id="rId61"/>
    <p:sldId id="2147378199" r:id="rId62"/>
    <p:sldId id="2147378201" r:id="rId63"/>
    <p:sldId id="2147378202" r:id="rId64"/>
    <p:sldId id="2147378203" r:id="rId65"/>
    <p:sldId id="2147378205" r:id="rId66"/>
    <p:sldId id="2147378218" r:id="rId67"/>
    <p:sldId id="2147378219" r:id="rId68"/>
    <p:sldId id="2147378220" r:id="rId69"/>
    <p:sldId id="2147378211" r:id="rId70"/>
    <p:sldId id="2147378207" r:id="rId71"/>
    <p:sldId id="2147378222" r:id="rId72"/>
    <p:sldId id="2147378223" r:id="rId73"/>
    <p:sldId id="2147378224" r:id="rId74"/>
    <p:sldId id="2147378225" r:id="rId75"/>
    <p:sldId id="2147378227" r:id="rId76"/>
    <p:sldId id="2147378226" r:id="rId77"/>
    <p:sldId id="2147378206" r:id="rId78"/>
    <p:sldId id="2147378209" r:id="rId79"/>
    <p:sldId id="2147378217" r:id="rId80"/>
    <p:sldId id="2147378204" r:id="rId81"/>
    <p:sldId id="2147378208" r:id="rId82"/>
    <p:sldId id="2147378214" r:id="rId83"/>
    <p:sldId id="2147378215" r:id="rId84"/>
    <p:sldId id="2147378216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52"/>
    <p:restoredTop sz="94651"/>
  </p:normalViewPr>
  <p:slideViewPr>
    <p:cSldViewPr snapToGrid="0">
      <p:cViewPr varScale="1">
        <p:scale>
          <a:sx n="106" d="100"/>
          <a:sy n="106" d="100"/>
        </p:scale>
        <p:origin x="6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9E89DD-F99D-4893-878C-11088B8B83F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0996246-E094-4EB4-A7BE-88A8141F0A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Proposal comments in process – new due date for HW1b</a:t>
          </a:r>
        </a:p>
      </dgm:t>
    </dgm:pt>
    <dgm:pt modelId="{3916C577-56C0-476E-9B80-4461F7A0F6AA}" type="parTrans" cxnId="{C32BD17D-4BD4-4AAA-A785-1738E3E30963}">
      <dgm:prSet/>
      <dgm:spPr/>
      <dgm:t>
        <a:bodyPr/>
        <a:lstStyle/>
        <a:p>
          <a:endParaRPr lang="en-US"/>
        </a:p>
      </dgm:t>
    </dgm:pt>
    <dgm:pt modelId="{7366AFC4-6C83-4865-A894-1D657668653C}" type="sibTrans" cxnId="{C32BD17D-4BD4-4AAA-A785-1738E3E30963}">
      <dgm:prSet/>
      <dgm:spPr/>
      <dgm:t>
        <a:bodyPr/>
        <a:lstStyle/>
        <a:p>
          <a:endParaRPr lang="en-US"/>
        </a:p>
      </dgm:t>
    </dgm:pt>
    <dgm:pt modelId="{3D7D763A-F784-49A4-8BD3-962D7E7F3FD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Office hours tomorrow </a:t>
          </a:r>
        </a:p>
        <a:p>
          <a:pPr>
            <a:lnSpc>
              <a:spcPct val="100000"/>
            </a:lnSpc>
          </a:pPr>
          <a:r>
            <a:rPr lang="en-US" dirty="0"/>
            <a:t>10-11:30</a:t>
          </a:r>
        </a:p>
      </dgm:t>
    </dgm:pt>
    <dgm:pt modelId="{B2D26FF7-9339-4E25-921C-E917C3AFE7E1}" type="parTrans" cxnId="{89025D19-9B8F-4512-A3BC-D87577DCAA95}">
      <dgm:prSet/>
      <dgm:spPr/>
      <dgm:t>
        <a:bodyPr/>
        <a:lstStyle/>
        <a:p>
          <a:endParaRPr lang="en-US"/>
        </a:p>
      </dgm:t>
    </dgm:pt>
    <dgm:pt modelId="{6D2B07F1-D37B-4A63-B67A-83D6984CE1BF}" type="sibTrans" cxnId="{89025D19-9B8F-4512-A3BC-D87577DCAA95}">
      <dgm:prSet/>
      <dgm:spPr/>
      <dgm:t>
        <a:bodyPr/>
        <a:lstStyle/>
        <a:p>
          <a:endParaRPr lang="en-US"/>
        </a:p>
      </dgm:t>
    </dgm:pt>
    <dgm:pt modelId="{9DAB1043-6A5F-4676-AA49-1BE06F69F97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Two-part homework sent</a:t>
          </a:r>
        </a:p>
      </dgm:t>
    </dgm:pt>
    <dgm:pt modelId="{100FF4F3-4F4A-4EF0-A9F3-9BC8DEAA19B4}" type="parTrans" cxnId="{DF3B79F9-65C7-48A3-A3E9-D771502D6034}">
      <dgm:prSet/>
      <dgm:spPr/>
      <dgm:t>
        <a:bodyPr/>
        <a:lstStyle/>
        <a:p>
          <a:endParaRPr lang="en-US"/>
        </a:p>
      </dgm:t>
    </dgm:pt>
    <dgm:pt modelId="{08D2155E-DBE3-4A74-A04B-773BD427090D}" type="sibTrans" cxnId="{DF3B79F9-65C7-48A3-A3E9-D771502D6034}">
      <dgm:prSet/>
      <dgm:spPr/>
      <dgm:t>
        <a:bodyPr/>
        <a:lstStyle/>
        <a:p>
          <a:endParaRPr lang="en-US"/>
        </a:p>
      </dgm:t>
    </dgm:pt>
    <dgm:pt modelId="{1FCD49C0-8BB4-4EE3-9A1A-92DEE176716E}" type="pres">
      <dgm:prSet presAssocID="{B59E89DD-F99D-4893-878C-11088B8B83F7}" presName="root" presStyleCnt="0">
        <dgm:presLayoutVars>
          <dgm:dir/>
          <dgm:resizeHandles val="exact"/>
        </dgm:presLayoutVars>
      </dgm:prSet>
      <dgm:spPr/>
    </dgm:pt>
    <dgm:pt modelId="{80EA84C4-8182-4627-B605-12B68AB85164}" type="pres">
      <dgm:prSet presAssocID="{70996246-E094-4EB4-A7BE-88A8141F0AB2}" presName="compNode" presStyleCnt="0"/>
      <dgm:spPr/>
    </dgm:pt>
    <dgm:pt modelId="{2B2AE539-BB2B-49BF-A957-5FC5E3AAE53E}" type="pres">
      <dgm:prSet presAssocID="{70996246-E094-4EB4-A7BE-88A8141F0AB2}" presName="bgRect" presStyleLbl="bgShp" presStyleIdx="0" presStyleCnt="3"/>
      <dgm:spPr/>
    </dgm:pt>
    <dgm:pt modelId="{28573EA3-5014-4C16-8213-0636B77076A6}" type="pres">
      <dgm:prSet presAssocID="{70996246-E094-4EB4-A7BE-88A8141F0AB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ll"/>
        </a:ext>
      </dgm:extLst>
    </dgm:pt>
    <dgm:pt modelId="{FB73CD99-FA3E-4B4C-8EC2-08D0FF56A791}" type="pres">
      <dgm:prSet presAssocID="{70996246-E094-4EB4-A7BE-88A8141F0AB2}" presName="spaceRect" presStyleCnt="0"/>
      <dgm:spPr/>
    </dgm:pt>
    <dgm:pt modelId="{9DFC6097-3248-4343-9843-F198FD0B23DA}" type="pres">
      <dgm:prSet presAssocID="{70996246-E094-4EB4-A7BE-88A8141F0AB2}" presName="parTx" presStyleLbl="revTx" presStyleIdx="0" presStyleCnt="3">
        <dgm:presLayoutVars>
          <dgm:chMax val="0"/>
          <dgm:chPref val="0"/>
        </dgm:presLayoutVars>
      </dgm:prSet>
      <dgm:spPr/>
    </dgm:pt>
    <dgm:pt modelId="{915E3BDC-D3C8-483A-BA66-845BB8264F27}" type="pres">
      <dgm:prSet presAssocID="{7366AFC4-6C83-4865-A894-1D657668653C}" presName="sibTrans" presStyleCnt="0"/>
      <dgm:spPr/>
    </dgm:pt>
    <dgm:pt modelId="{69128A83-697A-45EE-A2AA-E7DDD99402DF}" type="pres">
      <dgm:prSet presAssocID="{3D7D763A-F784-49A4-8BD3-962D7E7F3FD9}" presName="compNode" presStyleCnt="0"/>
      <dgm:spPr/>
    </dgm:pt>
    <dgm:pt modelId="{92EBEEC2-078C-46E6-855B-2BD8D41F014E}" type="pres">
      <dgm:prSet presAssocID="{3D7D763A-F784-49A4-8BD3-962D7E7F3FD9}" presName="bgRect" presStyleLbl="bgShp" presStyleIdx="1" presStyleCnt="3"/>
      <dgm:spPr/>
    </dgm:pt>
    <dgm:pt modelId="{DFFBBFD7-8BED-4A3B-BE03-7C5256AF4D4A}" type="pres">
      <dgm:prSet presAssocID="{3D7D763A-F784-49A4-8BD3-962D7E7F3F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ilding"/>
        </a:ext>
      </dgm:extLst>
    </dgm:pt>
    <dgm:pt modelId="{9798A934-E4A8-49A5-BCB9-8AA6C4DA41DC}" type="pres">
      <dgm:prSet presAssocID="{3D7D763A-F784-49A4-8BD3-962D7E7F3FD9}" presName="spaceRect" presStyleCnt="0"/>
      <dgm:spPr/>
    </dgm:pt>
    <dgm:pt modelId="{BF0B6FD1-E537-403E-95F6-A1873C5AFFF2}" type="pres">
      <dgm:prSet presAssocID="{3D7D763A-F784-49A4-8BD3-962D7E7F3FD9}" presName="parTx" presStyleLbl="revTx" presStyleIdx="1" presStyleCnt="3">
        <dgm:presLayoutVars>
          <dgm:chMax val="0"/>
          <dgm:chPref val="0"/>
        </dgm:presLayoutVars>
      </dgm:prSet>
      <dgm:spPr/>
    </dgm:pt>
    <dgm:pt modelId="{C7F1FE2E-8146-45CC-BFB7-E42BD878FB56}" type="pres">
      <dgm:prSet presAssocID="{6D2B07F1-D37B-4A63-B67A-83D6984CE1BF}" presName="sibTrans" presStyleCnt="0"/>
      <dgm:spPr/>
    </dgm:pt>
    <dgm:pt modelId="{C7BB0213-75CD-4433-89E1-E3075699FB59}" type="pres">
      <dgm:prSet presAssocID="{9DAB1043-6A5F-4676-AA49-1BE06F69F972}" presName="compNode" presStyleCnt="0"/>
      <dgm:spPr/>
    </dgm:pt>
    <dgm:pt modelId="{76513567-62D3-4A66-88E2-AF21D689E4D6}" type="pres">
      <dgm:prSet presAssocID="{9DAB1043-6A5F-4676-AA49-1BE06F69F972}" presName="bgRect" presStyleLbl="bgShp" presStyleIdx="2" presStyleCnt="3"/>
      <dgm:spPr/>
    </dgm:pt>
    <dgm:pt modelId="{09E94BC7-D653-411F-A685-1F244F547D16}" type="pres">
      <dgm:prSet presAssocID="{9DAB1043-6A5F-4676-AA49-1BE06F69F97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7FB82876-98B4-4885-B9FC-86532080E6C2}" type="pres">
      <dgm:prSet presAssocID="{9DAB1043-6A5F-4676-AA49-1BE06F69F972}" presName="spaceRect" presStyleCnt="0"/>
      <dgm:spPr/>
    </dgm:pt>
    <dgm:pt modelId="{6B1ED295-123C-4CEF-BBC1-291BD36C541B}" type="pres">
      <dgm:prSet presAssocID="{9DAB1043-6A5F-4676-AA49-1BE06F69F97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42E750B-208E-4827-AD32-69F7D84C6459}" type="presOf" srcId="{9DAB1043-6A5F-4676-AA49-1BE06F69F972}" destId="{6B1ED295-123C-4CEF-BBC1-291BD36C541B}" srcOrd="0" destOrd="0" presId="urn:microsoft.com/office/officeart/2018/2/layout/IconVerticalSolidList"/>
    <dgm:cxn modelId="{89025D19-9B8F-4512-A3BC-D87577DCAA95}" srcId="{B59E89DD-F99D-4893-878C-11088B8B83F7}" destId="{3D7D763A-F784-49A4-8BD3-962D7E7F3FD9}" srcOrd="1" destOrd="0" parTransId="{B2D26FF7-9339-4E25-921C-E917C3AFE7E1}" sibTransId="{6D2B07F1-D37B-4A63-B67A-83D6984CE1BF}"/>
    <dgm:cxn modelId="{651CB479-AB33-48C3-9229-68FE841939B7}" type="presOf" srcId="{70996246-E094-4EB4-A7BE-88A8141F0AB2}" destId="{9DFC6097-3248-4343-9843-F198FD0B23DA}" srcOrd="0" destOrd="0" presId="urn:microsoft.com/office/officeart/2018/2/layout/IconVerticalSolidList"/>
    <dgm:cxn modelId="{C32BD17D-4BD4-4AAA-A785-1738E3E30963}" srcId="{B59E89DD-F99D-4893-878C-11088B8B83F7}" destId="{70996246-E094-4EB4-A7BE-88A8141F0AB2}" srcOrd="0" destOrd="0" parTransId="{3916C577-56C0-476E-9B80-4461F7A0F6AA}" sibTransId="{7366AFC4-6C83-4865-A894-1D657668653C}"/>
    <dgm:cxn modelId="{7C6D9D93-1B12-4125-9299-39AC8C630F1D}" type="presOf" srcId="{B59E89DD-F99D-4893-878C-11088B8B83F7}" destId="{1FCD49C0-8BB4-4EE3-9A1A-92DEE176716E}" srcOrd="0" destOrd="0" presId="urn:microsoft.com/office/officeart/2018/2/layout/IconVerticalSolidList"/>
    <dgm:cxn modelId="{DAD027F0-72EB-4220-9628-68A40A1FF066}" type="presOf" srcId="{3D7D763A-F784-49A4-8BD3-962D7E7F3FD9}" destId="{BF0B6FD1-E537-403E-95F6-A1873C5AFFF2}" srcOrd="0" destOrd="0" presId="urn:microsoft.com/office/officeart/2018/2/layout/IconVerticalSolidList"/>
    <dgm:cxn modelId="{DF3B79F9-65C7-48A3-A3E9-D771502D6034}" srcId="{B59E89DD-F99D-4893-878C-11088B8B83F7}" destId="{9DAB1043-6A5F-4676-AA49-1BE06F69F972}" srcOrd="2" destOrd="0" parTransId="{100FF4F3-4F4A-4EF0-A9F3-9BC8DEAA19B4}" sibTransId="{08D2155E-DBE3-4A74-A04B-773BD427090D}"/>
    <dgm:cxn modelId="{EAE7FE5D-4758-4ABC-BF96-E57E45E17BF0}" type="presParOf" srcId="{1FCD49C0-8BB4-4EE3-9A1A-92DEE176716E}" destId="{80EA84C4-8182-4627-B605-12B68AB85164}" srcOrd="0" destOrd="0" presId="urn:microsoft.com/office/officeart/2018/2/layout/IconVerticalSolidList"/>
    <dgm:cxn modelId="{B9548E5A-6E4A-43E7-86F4-0EB5A1DDD7B3}" type="presParOf" srcId="{80EA84C4-8182-4627-B605-12B68AB85164}" destId="{2B2AE539-BB2B-49BF-A957-5FC5E3AAE53E}" srcOrd="0" destOrd="0" presId="urn:microsoft.com/office/officeart/2018/2/layout/IconVerticalSolidList"/>
    <dgm:cxn modelId="{AD50D6EB-391C-4FF8-A309-BB14F8B9F756}" type="presParOf" srcId="{80EA84C4-8182-4627-B605-12B68AB85164}" destId="{28573EA3-5014-4C16-8213-0636B77076A6}" srcOrd="1" destOrd="0" presId="urn:microsoft.com/office/officeart/2018/2/layout/IconVerticalSolidList"/>
    <dgm:cxn modelId="{08182AAA-8086-4F3C-80BD-5A4AAEF8D830}" type="presParOf" srcId="{80EA84C4-8182-4627-B605-12B68AB85164}" destId="{FB73CD99-FA3E-4B4C-8EC2-08D0FF56A791}" srcOrd="2" destOrd="0" presId="urn:microsoft.com/office/officeart/2018/2/layout/IconVerticalSolidList"/>
    <dgm:cxn modelId="{C0A63000-8201-4344-BC97-604A67342C39}" type="presParOf" srcId="{80EA84C4-8182-4627-B605-12B68AB85164}" destId="{9DFC6097-3248-4343-9843-F198FD0B23DA}" srcOrd="3" destOrd="0" presId="urn:microsoft.com/office/officeart/2018/2/layout/IconVerticalSolidList"/>
    <dgm:cxn modelId="{92ABB8D4-8059-4800-98D1-4D1AE9157091}" type="presParOf" srcId="{1FCD49C0-8BB4-4EE3-9A1A-92DEE176716E}" destId="{915E3BDC-D3C8-483A-BA66-845BB8264F27}" srcOrd="1" destOrd="0" presId="urn:microsoft.com/office/officeart/2018/2/layout/IconVerticalSolidList"/>
    <dgm:cxn modelId="{E7915DF3-712D-4860-A433-F7C4EB3FB395}" type="presParOf" srcId="{1FCD49C0-8BB4-4EE3-9A1A-92DEE176716E}" destId="{69128A83-697A-45EE-A2AA-E7DDD99402DF}" srcOrd="2" destOrd="0" presId="urn:microsoft.com/office/officeart/2018/2/layout/IconVerticalSolidList"/>
    <dgm:cxn modelId="{B010D433-4D91-49FA-9716-DCD815C76923}" type="presParOf" srcId="{69128A83-697A-45EE-A2AA-E7DDD99402DF}" destId="{92EBEEC2-078C-46E6-855B-2BD8D41F014E}" srcOrd="0" destOrd="0" presId="urn:microsoft.com/office/officeart/2018/2/layout/IconVerticalSolidList"/>
    <dgm:cxn modelId="{C75ADCA5-E2B9-4FD4-918E-29AB3C63C27C}" type="presParOf" srcId="{69128A83-697A-45EE-A2AA-E7DDD99402DF}" destId="{DFFBBFD7-8BED-4A3B-BE03-7C5256AF4D4A}" srcOrd="1" destOrd="0" presId="urn:microsoft.com/office/officeart/2018/2/layout/IconVerticalSolidList"/>
    <dgm:cxn modelId="{9E34ED9E-8BE0-45CA-8357-2433B598501F}" type="presParOf" srcId="{69128A83-697A-45EE-A2AA-E7DDD99402DF}" destId="{9798A934-E4A8-49A5-BCB9-8AA6C4DA41DC}" srcOrd="2" destOrd="0" presId="urn:microsoft.com/office/officeart/2018/2/layout/IconVerticalSolidList"/>
    <dgm:cxn modelId="{A089C74E-F92D-4591-940F-7C392252ED36}" type="presParOf" srcId="{69128A83-697A-45EE-A2AA-E7DDD99402DF}" destId="{BF0B6FD1-E537-403E-95F6-A1873C5AFFF2}" srcOrd="3" destOrd="0" presId="urn:microsoft.com/office/officeart/2018/2/layout/IconVerticalSolidList"/>
    <dgm:cxn modelId="{A4B99E36-1FEA-410B-9BBC-D84242623D56}" type="presParOf" srcId="{1FCD49C0-8BB4-4EE3-9A1A-92DEE176716E}" destId="{C7F1FE2E-8146-45CC-BFB7-E42BD878FB56}" srcOrd="3" destOrd="0" presId="urn:microsoft.com/office/officeart/2018/2/layout/IconVerticalSolidList"/>
    <dgm:cxn modelId="{3CE5D34C-7937-472E-B7AA-DF920C8A5597}" type="presParOf" srcId="{1FCD49C0-8BB4-4EE3-9A1A-92DEE176716E}" destId="{C7BB0213-75CD-4433-89E1-E3075699FB59}" srcOrd="4" destOrd="0" presId="urn:microsoft.com/office/officeart/2018/2/layout/IconVerticalSolidList"/>
    <dgm:cxn modelId="{96C147D3-E5DD-46AE-B0F6-F37CAB965E0F}" type="presParOf" srcId="{C7BB0213-75CD-4433-89E1-E3075699FB59}" destId="{76513567-62D3-4A66-88E2-AF21D689E4D6}" srcOrd="0" destOrd="0" presId="urn:microsoft.com/office/officeart/2018/2/layout/IconVerticalSolidList"/>
    <dgm:cxn modelId="{1C1AB200-79E0-4476-89FA-B9EAFC22A112}" type="presParOf" srcId="{C7BB0213-75CD-4433-89E1-E3075699FB59}" destId="{09E94BC7-D653-411F-A685-1F244F547D16}" srcOrd="1" destOrd="0" presId="urn:microsoft.com/office/officeart/2018/2/layout/IconVerticalSolidList"/>
    <dgm:cxn modelId="{84393106-9148-4DDD-8C6C-035517340AF9}" type="presParOf" srcId="{C7BB0213-75CD-4433-89E1-E3075699FB59}" destId="{7FB82876-98B4-4885-B9FC-86532080E6C2}" srcOrd="2" destOrd="0" presId="urn:microsoft.com/office/officeart/2018/2/layout/IconVerticalSolidList"/>
    <dgm:cxn modelId="{AD53D0FC-3C2B-4C88-B904-5FA8F44A383B}" type="presParOf" srcId="{C7BB0213-75CD-4433-89E1-E3075699FB59}" destId="{6B1ED295-123C-4CEF-BBC1-291BD36C541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DE7622-130A-4600-96B0-A4D4F3A9BB42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6D4AD7-C95F-4247-85FD-04E27409028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(In US and Canada) Need to assign value to land for..</a:t>
          </a:r>
        </a:p>
      </dgm:t>
    </dgm:pt>
    <dgm:pt modelId="{9DCB351B-AD15-4102-B732-3756F0AA7418}" type="parTrans" cxnId="{6FDE764E-97F0-4D0A-9F9A-911E694F6528}">
      <dgm:prSet/>
      <dgm:spPr/>
      <dgm:t>
        <a:bodyPr/>
        <a:lstStyle/>
        <a:p>
          <a:endParaRPr lang="en-US"/>
        </a:p>
      </dgm:t>
    </dgm:pt>
    <dgm:pt modelId="{6BDA3B9F-7C8E-46A1-B81D-4A19485EE6ED}" type="sibTrans" cxnId="{6FDE764E-97F0-4D0A-9F9A-911E694F6528}">
      <dgm:prSet/>
      <dgm:spPr/>
      <dgm:t>
        <a:bodyPr/>
        <a:lstStyle/>
        <a:p>
          <a:endParaRPr lang="en-US"/>
        </a:p>
      </dgm:t>
    </dgm:pt>
    <dgm:pt modelId="{6FBC42F2-29C7-49A2-9DCC-11451E44EFD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Property taxes</a:t>
          </a:r>
        </a:p>
      </dgm:t>
    </dgm:pt>
    <dgm:pt modelId="{0041F5C3-7068-4E57-AE95-1F70BFE96933}" type="parTrans" cxnId="{1EF5633A-68D3-4FCE-BCEB-FC296C353882}">
      <dgm:prSet/>
      <dgm:spPr/>
      <dgm:t>
        <a:bodyPr/>
        <a:lstStyle/>
        <a:p>
          <a:endParaRPr lang="en-US"/>
        </a:p>
      </dgm:t>
    </dgm:pt>
    <dgm:pt modelId="{BBC60E1D-F74E-47B7-9A90-A8B1BBE2CC18}" type="sibTrans" cxnId="{1EF5633A-68D3-4FCE-BCEB-FC296C353882}">
      <dgm:prSet/>
      <dgm:spPr/>
      <dgm:t>
        <a:bodyPr/>
        <a:lstStyle/>
        <a:p>
          <a:endParaRPr lang="en-US"/>
        </a:p>
      </dgm:t>
    </dgm:pt>
    <dgm:pt modelId="{B7BCCB02-CB5F-4A43-B813-3E55D27A28A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Sales</a:t>
          </a:r>
        </a:p>
      </dgm:t>
    </dgm:pt>
    <dgm:pt modelId="{CE31C9B0-F4C5-4C03-84D0-44C32252B963}" type="parTrans" cxnId="{4DE0BD28-C856-43FD-9DA4-E220F29BCCF2}">
      <dgm:prSet/>
      <dgm:spPr/>
      <dgm:t>
        <a:bodyPr/>
        <a:lstStyle/>
        <a:p>
          <a:endParaRPr lang="en-US"/>
        </a:p>
      </dgm:t>
    </dgm:pt>
    <dgm:pt modelId="{BD3658EA-A700-4E66-B0D8-2090796C5422}" type="sibTrans" cxnId="{4DE0BD28-C856-43FD-9DA4-E220F29BCCF2}">
      <dgm:prSet/>
      <dgm:spPr/>
      <dgm:t>
        <a:bodyPr/>
        <a:lstStyle/>
        <a:p>
          <a:endParaRPr lang="en-US"/>
        </a:p>
      </dgm:t>
    </dgm:pt>
    <dgm:pt modelId="{98009D66-CCCC-440C-9C75-F0A6AFE9502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Resource investments</a:t>
          </a:r>
        </a:p>
      </dgm:t>
    </dgm:pt>
    <dgm:pt modelId="{0DF5EF1D-A08E-4429-9032-FB2388D38EB7}" type="parTrans" cxnId="{38427D71-3FDE-47A7-A23C-45C1ABFD818E}">
      <dgm:prSet/>
      <dgm:spPr/>
      <dgm:t>
        <a:bodyPr/>
        <a:lstStyle/>
        <a:p>
          <a:endParaRPr lang="en-US"/>
        </a:p>
      </dgm:t>
    </dgm:pt>
    <dgm:pt modelId="{A73CAB68-E6B5-4D75-AF74-1433F6F29A77}" type="sibTrans" cxnId="{38427D71-3FDE-47A7-A23C-45C1ABFD818E}">
      <dgm:prSet/>
      <dgm:spPr/>
      <dgm:t>
        <a:bodyPr/>
        <a:lstStyle/>
        <a:p>
          <a:endParaRPr lang="en-US"/>
        </a:p>
      </dgm:t>
    </dgm:pt>
    <dgm:pt modelId="{78BE2F0E-3374-4E81-87FA-84AA45F8305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Faustmann answers: what is the value of this land today given the potential to harvest in X years?</a:t>
          </a:r>
        </a:p>
      </dgm:t>
    </dgm:pt>
    <dgm:pt modelId="{8305E92D-8816-4F7C-A39B-FC9E94C3DA80}" type="parTrans" cxnId="{4327576B-C8DB-466C-AE7E-84EF18A75B90}">
      <dgm:prSet/>
      <dgm:spPr/>
      <dgm:t>
        <a:bodyPr/>
        <a:lstStyle/>
        <a:p>
          <a:endParaRPr lang="en-US"/>
        </a:p>
      </dgm:t>
    </dgm:pt>
    <dgm:pt modelId="{2EA2B397-346C-487D-B429-3874B9C9E8F5}" type="sibTrans" cxnId="{4327576B-C8DB-466C-AE7E-84EF18A75B90}">
      <dgm:prSet/>
      <dgm:spPr/>
      <dgm:t>
        <a:bodyPr/>
        <a:lstStyle/>
        <a:p>
          <a:endParaRPr lang="en-US"/>
        </a:p>
      </dgm:t>
    </dgm:pt>
    <dgm:pt modelId="{A8BC3030-1119-4108-A20D-E99AC5F0C06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When considering.. </a:t>
          </a:r>
        </a:p>
      </dgm:t>
    </dgm:pt>
    <dgm:pt modelId="{C5028CE0-BE83-49F1-BC67-A9A1E0DDF663}" type="parTrans" cxnId="{3535AC9E-BF21-4EDE-8252-D06E4E1BF6F0}">
      <dgm:prSet/>
      <dgm:spPr/>
      <dgm:t>
        <a:bodyPr/>
        <a:lstStyle/>
        <a:p>
          <a:endParaRPr lang="en-US"/>
        </a:p>
      </dgm:t>
    </dgm:pt>
    <dgm:pt modelId="{7EFD134A-C077-468B-A7D4-515796D49E0F}" type="sibTrans" cxnId="{3535AC9E-BF21-4EDE-8252-D06E4E1BF6F0}">
      <dgm:prSet/>
      <dgm:spPr/>
      <dgm:t>
        <a:bodyPr/>
        <a:lstStyle/>
        <a:p>
          <a:endParaRPr lang="en-US"/>
        </a:p>
      </dgm:t>
    </dgm:pt>
    <dgm:pt modelId="{A5300371-C1E4-4803-A0F9-E6074C9AC4E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Timber prices</a:t>
          </a:r>
        </a:p>
      </dgm:t>
    </dgm:pt>
    <dgm:pt modelId="{8D39D6A7-0BA9-43D9-AEF4-8DBA239C2C19}" type="parTrans" cxnId="{C2F87CEC-D918-4ABC-8DA7-643FAA59B5F9}">
      <dgm:prSet/>
      <dgm:spPr/>
      <dgm:t>
        <a:bodyPr/>
        <a:lstStyle/>
        <a:p>
          <a:endParaRPr lang="en-US"/>
        </a:p>
      </dgm:t>
    </dgm:pt>
    <dgm:pt modelId="{5591A537-1D75-450A-9BE8-E9F7CA59EA6E}" type="sibTrans" cxnId="{C2F87CEC-D918-4ABC-8DA7-643FAA59B5F9}">
      <dgm:prSet/>
      <dgm:spPr/>
      <dgm:t>
        <a:bodyPr/>
        <a:lstStyle/>
        <a:p>
          <a:endParaRPr lang="en-US"/>
        </a:p>
      </dgm:t>
    </dgm:pt>
    <dgm:pt modelId="{A6B3E03C-910D-4437-8899-B66241057F1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Growth curves from yield tables</a:t>
          </a:r>
        </a:p>
      </dgm:t>
    </dgm:pt>
    <dgm:pt modelId="{A48A4EA7-2F81-4042-9B01-4EB33388504F}" type="parTrans" cxnId="{A80CC414-E2C5-432B-A6B0-8C9272CA6349}">
      <dgm:prSet/>
      <dgm:spPr/>
      <dgm:t>
        <a:bodyPr/>
        <a:lstStyle/>
        <a:p>
          <a:endParaRPr lang="en-US"/>
        </a:p>
      </dgm:t>
    </dgm:pt>
    <dgm:pt modelId="{A11DC416-9045-422D-B62B-4FB991CE526A}" type="sibTrans" cxnId="{A80CC414-E2C5-432B-A6B0-8C9272CA6349}">
      <dgm:prSet/>
      <dgm:spPr/>
      <dgm:t>
        <a:bodyPr/>
        <a:lstStyle/>
        <a:p>
          <a:endParaRPr lang="en-US"/>
        </a:p>
      </dgm:t>
    </dgm:pt>
    <dgm:pt modelId="{21F40B8D-C14F-4A37-BC35-69962248611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Planning/management costs</a:t>
          </a:r>
        </a:p>
      </dgm:t>
    </dgm:pt>
    <dgm:pt modelId="{C1FE2434-DE25-4A38-A2F7-2E8C0FDD4D5B}" type="parTrans" cxnId="{B198163C-7431-440E-BB4D-3635E6C63DF5}">
      <dgm:prSet/>
      <dgm:spPr/>
      <dgm:t>
        <a:bodyPr/>
        <a:lstStyle/>
        <a:p>
          <a:endParaRPr lang="en-US"/>
        </a:p>
      </dgm:t>
    </dgm:pt>
    <dgm:pt modelId="{7177B709-AB1A-427E-9CCA-124E8133D785}" type="sibTrans" cxnId="{B198163C-7431-440E-BB4D-3635E6C63DF5}">
      <dgm:prSet/>
      <dgm:spPr/>
      <dgm:t>
        <a:bodyPr/>
        <a:lstStyle/>
        <a:p>
          <a:endParaRPr lang="en-US"/>
        </a:p>
      </dgm:t>
    </dgm:pt>
    <dgm:pt modelId="{B8554162-26C1-40EB-A88F-1721CD9F878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Interest rate (4-6% for public)</a:t>
          </a:r>
        </a:p>
      </dgm:t>
    </dgm:pt>
    <dgm:pt modelId="{A397FC76-1311-4C62-A800-2C9F88757C9D}" type="parTrans" cxnId="{0CFB0070-CAE5-44AF-AD46-10641ECFC318}">
      <dgm:prSet/>
      <dgm:spPr/>
      <dgm:t>
        <a:bodyPr/>
        <a:lstStyle/>
        <a:p>
          <a:endParaRPr lang="en-US"/>
        </a:p>
      </dgm:t>
    </dgm:pt>
    <dgm:pt modelId="{0C1816C4-6CF6-45AE-94A3-75C93C58A32F}" type="sibTrans" cxnId="{0CFB0070-CAE5-44AF-AD46-10641ECFC318}">
      <dgm:prSet/>
      <dgm:spPr/>
      <dgm:t>
        <a:bodyPr/>
        <a:lstStyle/>
        <a:p>
          <a:endParaRPr lang="en-US"/>
        </a:p>
      </dgm:t>
    </dgm:pt>
    <dgm:pt modelId="{E9C70CCF-FA15-412F-B03F-88B3A80761AA}" type="pres">
      <dgm:prSet presAssocID="{D8DE7622-130A-4600-96B0-A4D4F3A9BB42}" presName="root" presStyleCnt="0">
        <dgm:presLayoutVars>
          <dgm:dir/>
          <dgm:resizeHandles val="exact"/>
        </dgm:presLayoutVars>
      </dgm:prSet>
      <dgm:spPr/>
    </dgm:pt>
    <dgm:pt modelId="{A396C4B2-1340-419B-AF5D-6A2607177F8E}" type="pres">
      <dgm:prSet presAssocID="{5C6D4AD7-C95F-4247-85FD-04E27409028B}" presName="compNode" presStyleCnt="0"/>
      <dgm:spPr/>
    </dgm:pt>
    <dgm:pt modelId="{D17930A9-F9E3-4084-A7D5-F7A7791DCDD9}" type="pres">
      <dgm:prSet presAssocID="{5C6D4AD7-C95F-4247-85FD-04E27409028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burban scene"/>
        </a:ext>
      </dgm:extLst>
    </dgm:pt>
    <dgm:pt modelId="{24AFFDB9-24CC-475B-B3D4-13C0AD4F3D9F}" type="pres">
      <dgm:prSet presAssocID="{5C6D4AD7-C95F-4247-85FD-04E27409028B}" presName="iconSpace" presStyleCnt="0"/>
      <dgm:spPr/>
    </dgm:pt>
    <dgm:pt modelId="{E5C3E865-4112-4539-8BFD-5EB3702CE8AF}" type="pres">
      <dgm:prSet presAssocID="{5C6D4AD7-C95F-4247-85FD-04E27409028B}" presName="parTx" presStyleLbl="revTx" presStyleIdx="0" presStyleCnt="6">
        <dgm:presLayoutVars>
          <dgm:chMax val="0"/>
          <dgm:chPref val="0"/>
        </dgm:presLayoutVars>
      </dgm:prSet>
      <dgm:spPr/>
    </dgm:pt>
    <dgm:pt modelId="{136B331B-4FA2-4AC1-BA15-0E47B54879D9}" type="pres">
      <dgm:prSet presAssocID="{5C6D4AD7-C95F-4247-85FD-04E27409028B}" presName="txSpace" presStyleCnt="0"/>
      <dgm:spPr/>
    </dgm:pt>
    <dgm:pt modelId="{1AFBB45D-8F1C-4F8D-A97E-7D9F63DB474B}" type="pres">
      <dgm:prSet presAssocID="{5C6D4AD7-C95F-4247-85FD-04E27409028B}" presName="desTx" presStyleLbl="revTx" presStyleIdx="1" presStyleCnt="6">
        <dgm:presLayoutVars/>
      </dgm:prSet>
      <dgm:spPr/>
    </dgm:pt>
    <dgm:pt modelId="{6A44A123-5DD0-4F44-9FF8-19AA88862445}" type="pres">
      <dgm:prSet presAssocID="{6BDA3B9F-7C8E-46A1-B81D-4A19485EE6ED}" presName="sibTrans" presStyleCnt="0"/>
      <dgm:spPr/>
    </dgm:pt>
    <dgm:pt modelId="{1E8A8337-97A9-4266-A9CE-46DA7CB7582B}" type="pres">
      <dgm:prSet presAssocID="{78BE2F0E-3374-4E81-87FA-84AA45F83050}" presName="compNode" presStyleCnt="0"/>
      <dgm:spPr/>
    </dgm:pt>
    <dgm:pt modelId="{0F773589-489F-4993-8281-005E614152CC}" type="pres">
      <dgm:prSet presAssocID="{78BE2F0E-3374-4E81-87FA-84AA45F8305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arm scene"/>
        </a:ext>
      </dgm:extLst>
    </dgm:pt>
    <dgm:pt modelId="{76E942EB-F28D-4A67-8F06-8E92E8BDEEE6}" type="pres">
      <dgm:prSet presAssocID="{78BE2F0E-3374-4E81-87FA-84AA45F83050}" presName="iconSpace" presStyleCnt="0"/>
      <dgm:spPr/>
    </dgm:pt>
    <dgm:pt modelId="{3AFBED39-8510-4E38-962F-0933340055C3}" type="pres">
      <dgm:prSet presAssocID="{78BE2F0E-3374-4E81-87FA-84AA45F83050}" presName="parTx" presStyleLbl="revTx" presStyleIdx="2" presStyleCnt="6">
        <dgm:presLayoutVars>
          <dgm:chMax val="0"/>
          <dgm:chPref val="0"/>
        </dgm:presLayoutVars>
      </dgm:prSet>
      <dgm:spPr/>
    </dgm:pt>
    <dgm:pt modelId="{07568D76-ED26-496C-9EBF-3E4100B62658}" type="pres">
      <dgm:prSet presAssocID="{78BE2F0E-3374-4E81-87FA-84AA45F83050}" presName="txSpace" presStyleCnt="0"/>
      <dgm:spPr/>
    </dgm:pt>
    <dgm:pt modelId="{A1490F5D-26C4-4387-8FF2-6CA608F96143}" type="pres">
      <dgm:prSet presAssocID="{78BE2F0E-3374-4E81-87FA-84AA45F83050}" presName="desTx" presStyleLbl="revTx" presStyleIdx="3" presStyleCnt="6">
        <dgm:presLayoutVars/>
      </dgm:prSet>
      <dgm:spPr/>
    </dgm:pt>
    <dgm:pt modelId="{760E6457-E12E-4851-A1A1-1AFAA8BC0F51}" type="pres">
      <dgm:prSet presAssocID="{2EA2B397-346C-487D-B429-3874B9C9E8F5}" presName="sibTrans" presStyleCnt="0"/>
      <dgm:spPr/>
    </dgm:pt>
    <dgm:pt modelId="{FABC9453-B258-4362-8B3A-DB8E48CCDB70}" type="pres">
      <dgm:prSet presAssocID="{A8BC3030-1119-4108-A20D-E99AC5F0C068}" presName="compNode" presStyleCnt="0"/>
      <dgm:spPr/>
    </dgm:pt>
    <dgm:pt modelId="{5E1E9EFB-A628-48C0-B9AB-5D8DCCCCEFE4}" type="pres">
      <dgm:prSet presAssocID="{A8BC3030-1119-4108-A20D-E99AC5F0C06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orest scene"/>
        </a:ext>
      </dgm:extLst>
    </dgm:pt>
    <dgm:pt modelId="{C413493A-D74D-4068-BC8F-78455067E132}" type="pres">
      <dgm:prSet presAssocID="{A8BC3030-1119-4108-A20D-E99AC5F0C068}" presName="iconSpace" presStyleCnt="0"/>
      <dgm:spPr/>
    </dgm:pt>
    <dgm:pt modelId="{ECC593FC-A571-47CB-B82C-FF5934C6F316}" type="pres">
      <dgm:prSet presAssocID="{A8BC3030-1119-4108-A20D-E99AC5F0C068}" presName="parTx" presStyleLbl="revTx" presStyleIdx="4" presStyleCnt="6">
        <dgm:presLayoutVars>
          <dgm:chMax val="0"/>
          <dgm:chPref val="0"/>
        </dgm:presLayoutVars>
      </dgm:prSet>
      <dgm:spPr/>
    </dgm:pt>
    <dgm:pt modelId="{5B0B5A71-2B44-45E6-B115-11E989272D60}" type="pres">
      <dgm:prSet presAssocID="{A8BC3030-1119-4108-A20D-E99AC5F0C068}" presName="txSpace" presStyleCnt="0"/>
      <dgm:spPr/>
    </dgm:pt>
    <dgm:pt modelId="{78807BBC-8381-4EF5-A44F-0B388D4F9B76}" type="pres">
      <dgm:prSet presAssocID="{A8BC3030-1119-4108-A20D-E99AC5F0C068}" presName="desTx" presStyleLbl="revTx" presStyleIdx="5" presStyleCnt="6" custScaleX="161123" custLinFactNeighborX="77" custLinFactNeighborY="26610">
        <dgm:presLayoutVars/>
      </dgm:prSet>
      <dgm:spPr/>
    </dgm:pt>
  </dgm:ptLst>
  <dgm:cxnLst>
    <dgm:cxn modelId="{BA909A0D-85E4-4AEC-A473-BB238482BF08}" type="presOf" srcId="{6FBC42F2-29C7-49A2-9DCC-11451E44EFD5}" destId="{1AFBB45D-8F1C-4F8D-A97E-7D9F63DB474B}" srcOrd="0" destOrd="0" presId="urn:microsoft.com/office/officeart/2018/5/layout/CenteredIconLabelDescriptionList"/>
    <dgm:cxn modelId="{F3B82E0F-C3E7-4F65-9245-A739DFC67193}" type="presOf" srcId="{A8BC3030-1119-4108-A20D-E99AC5F0C068}" destId="{ECC593FC-A571-47CB-B82C-FF5934C6F316}" srcOrd="0" destOrd="0" presId="urn:microsoft.com/office/officeart/2018/5/layout/CenteredIconLabelDescriptionList"/>
    <dgm:cxn modelId="{A80CC414-E2C5-432B-A6B0-8C9272CA6349}" srcId="{A8BC3030-1119-4108-A20D-E99AC5F0C068}" destId="{A6B3E03C-910D-4437-8899-B66241057F1E}" srcOrd="1" destOrd="0" parTransId="{A48A4EA7-2F81-4042-9B01-4EB33388504F}" sibTransId="{A11DC416-9045-422D-B62B-4FB991CE526A}"/>
    <dgm:cxn modelId="{4DE0BD28-C856-43FD-9DA4-E220F29BCCF2}" srcId="{5C6D4AD7-C95F-4247-85FD-04E27409028B}" destId="{B7BCCB02-CB5F-4A43-B813-3E55D27A28AA}" srcOrd="1" destOrd="0" parTransId="{CE31C9B0-F4C5-4C03-84D0-44C32252B963}" sibTransId="{BD3658EA-A700-4E66-B0D8-2090796C5422}"/>
    <dgm:cxn modelId="{14568E2B-B9BA-468E-AC20-9641F77BBB72}" type="presOf" srcId="{78BE2F0E-3374-4E81-87FA-84AA45F83050}" destId="{3AFBED39-8510-4E38-962F-0933340055C3}" srcOrd="0" destOrd="0" presId="urn:microsoft.com/office/officeart/2018/5/layout/CenteredIconLabelDescriptionList"/>
    <dgm:cxn modelId="{1EF5633A-68D3-4FCE-BCEB-FC296C353882}" srcId="{5C6D4AD7-C95F-4247-85FD-04E27409028B}" destId="{6FBC42F2-29C7-49A2-9DCC-11451E44EFD5}" srcOrd="0" destOrd="0" parTransId="{0041F5C3-7068-4E57-AE95-1F70BFE96933}" sibTransId="{BBC60E1D-F74E-47B7-9A90-A8B1BBE2CC18}"/>
    <dgm:cxn modelId="{B198163C-7431-440E-BB4D-3635E6C63DF5}" srcId="{A8BC3030-1119-4108-A20D-E99AC5F0C068}" destId="{21F40B8D-C14F-4A37-BC35-69962248611F}" srcOrd="2" destOrd="0" parTransId="{C1FE2434-DE25-4A38-A2F7-2E8C0FDD4D5B}" sibTransId="{7177B709-AB1A-427E-9CCA-124E8133D785}"/>
    <dgm:cxn modelId="{F5C6CB49-487F-4C0B-9A52-FBC089D3208B}" type="presOf" srcId="{A5300371-C1E4-4803-A0F9-E6074C9AC4EF}" destId="{78807BBC-8381-4EF5-A44F-0B388D4F9B76}" srcOrd="0" destOrd="0" presId="urn:microsoft.com/office/officeart/2018/5/layout/CenteredIconLabelDescriptionList"/>
    <dgm:cxn modelId="{6FDE764E-97F0-4D0A-9F9A-911E694F6528}" srcId="{D8DE7622-130A-4600-96B0-A4D4F3A9BB42}" destId="{5C6D4AD7-C95F-4247-85FD-04E27409028B}" srcOrd="0" destOrd="0" parTransId="{9DCB351B-AD15-4102-B732-3756F0AA7418}" sibTransId="{6BDA3B9F-7C8E-46A1-B81D-4A19485EE6ED}"/>
    <dgm:cxn modelId="{4327576B-C8DB-466C-AE7E-84EF18A75B90}" srcId="{D8DE7622-130A-4600-96B0-A4D4F3A9BB42}" destId="{78BE2F0E-3374-4E81-87FA-84AA45F83050}" srcOrd="1" destOrd="0" parTransId="{8305E92D-8816-4F7C-A39B-FC9E94C3DA80}" sibTransId="{2EA2B397-346C-487D-B429-3874B9C9E8F5}"/>
    <dgm:cxn modelId="{0CFB0070-CAE5-44AF-AD46-10641ECFC318}" srcId="{A8BC3030-1119-4108-A20D-E99AC5F0C068}" destId="{B8554162-26C1-40EB-A88F-1721CD9F878A}" srcOrd="3" destOrd="0" parTransId="{A397FC76-1311-4C62-A800-2C9F88757C9D}" sibTransId="{0C1816C4-6CF6-45AE-94A3-75C93C58A32F}"/>
    <dgm:cxn modelId="{38427D71-3FDE-47A7-A23C-45C1ABFD818E}" srcId="{5C6D4AD7-C95F-4247-85FD-04E27409028B}" destId="{98009D66-CCCC-440C-9C75-F0A6AFE95029}" srcOrd="2" destOrd="0" parTransId="{0DF5EF1D-A08E-4429-9032-FB2388D38EB7}" sibTransId="{A73CAB68-E6B5-4D75-AF74-1433F6F29A77}"/>
    <dgm:cxn modelId="{681BD880-59C7-4FAD-9C5D-0D7D8585A208}" type="presOf" srcId="{A6B3E03C-910D-4437-8899-B66241057F1E}" destId="{78807BBC-8381-4EF5-A44F-0B388D4F9B76}" srcOrd="0" destOrd="1" presId="urn:microsoft.com/office/officeart/2018/5/layout/CenteredIconLabelDescriptionList"/>
    <dgm:cxn modelId="{4BA38D81-6A47-45A1-A11C-2E99CA86DADE}" type="presOf" srcId="{21F40B8D-C14F-4A37-BC35-69962248611F}" destId="{78807BBC-8381-4EF5-A44F-0B388D4F9B76}" srcOrd="0" destOrd="2" presId="urn:microsoft.com/office/officeart/2018/5/layout/CenteredIconLabelDescriptionList"/>
    <dgm:cxn modelId="{98DEA18D-2806-48CE-BB24-6D13038B2991}" type="presOf" srcId="{B7BCCB02-CB5F-4A43-B813-3E55D27A28AA}" destId="{1AFBB45D-8F1C-4F8D-A97E-7D9F63DB474B}" srcOrd="0" destOrd="1" presId="urn:microsoft.com/office/officeart/2018/5/layout/CenteredIconLabelDescriptionList"/>
    <dgm:cxn modelId="{5B5A9892-0C8A-438E-A12C-3310FBE330AF}" type="presOf" srcId="{B8554162-26C1-40EB-A88F-1721CD9F878A}" destId="{78807BBC-8381-4EF5-A44F-0B388D4F9B76}" srcOrd="0" destOrd="3" presId="urn:microsoft.com/office/officeart/2018/5/layout/CenteredIconLabelDescriptionList"/>
    <dgm:cxn modelId="{3535AC9E-BF21-4EDE-8252-D06E4E1BF6F0}" srcId="{D8DE7622-130A-4600-96B0-A4D4F3A9BB42}" destId="{A8BC3030-1119-4108-A20D-E99AC5F0C068}" srcOrd="2" destOrd="0" parTransId="{C5028CE0-BE83-49F1-BC67-A9A1E0DDF663}" sibTransId="{7EFD134A-C077-468B-A7D4-515796D49E0F}"/>
    <dgm:cxn modelId="{08446AD3-F8B0-4882-AA79-8150D00C34FD}" type="presOf" srcId="{D8DE7622-130A-4600-96B0-A4D4F3A9BB42}" destId="{E9C70CCF-FA15-412F-B03F-88B3A80761AA}" srcOrd="0" destOrd="0" presId="urn:microsoft.com/office/officeart/2018/5/layout/CenteredIconLabelDescriptionList"/>
    <dgm:cxn modelId="{5CB34ADA-C8DF-4FAF-BE6E-8DC5C841ACCA}" type="presOf" srcId="{98009D66-CCCC-440C-9C75-F0A6AFE95029}" destId="{1AFBB45D-8F1C-4F8D-A97E-7D9F63DB474B}" srcOrd="0" destOrd="2" presId="urn:microsoft.com/office/officeart/2018/5/layout/CenteredIconLabelDescriptionList"/>
    <dgm:cxn modelId="{C2F87CEC-D918-4ABC-8DA7-643FAA59B5F9}" srcId="{A8BC3030-1119-4108-A20D-E99AC5F0C068}" destId="{A5300371-C1E4-4803-A0F9-E6074C9AC4EF}" srcOrd="0" destOrd="0" parTransId="{8D39D6A7-0BA9-43D9-AEF4-8DBA239C2C19}" sibTransId="{5591A537-1D75-450A-9BE8-E9F7CA59EA6E}"/>
    <dgm:cxn modelId="{46ACD3F0-7267-4062-AAF6-B6CA56E98FA9}" type="presOf" srcId="{5C6D4AD7-C95F-4247-85FD-04E27409028B}" destId="{E5C3E865-4112-4539-8BFD-5EB3702CE8AF}" srcOrd="0" destOrd="0" presId="urn:microsoft.com/office/officeart/2018/5/layout/CenteredIconLabelDescriptionList"/>
    <dgm:cxn modelId="{B20A9443-0024-4C11-A24D-AD0C2B01CE0D}" type="presParOf" srcId="{E9C70CCF-FA15-412F-B03F-88B3A80761AA}" destId="{A396C4B2-1340-419B-AF5D-6A2607177F8E}" srcOrd="0" destOrd="0" presId="urn:microsoft.com/office/officeart/2018/5/layout/CenteredIconLabelDescriptionList"/>
    <dgm:cxn modelId="{4EE832BD-91C2-4B1A-8CBD-C42587EB2D12}" type="presParOf" srcId="{A396C4B2-1340-419B-AF5D-6A2607177F8E}" destId="{D17930A9-F9E3-4084-A7D5-F7A7791DCDD9}" srcOrd="0" destOrd="0" presId="urn:microsoft.com/office/officeart/2018/5/layout/CenteredIconLabelDescriptionList"/>
    <dgm:cxn modelId="{98976E6E-4E82-49E0-A3EE-A8FABFE39520}" type="presParOf" srcId="{A396C4B2-1340-419B-AF5D-6A2607177F8E}" destId="{24AFFDB9-24CC-475B-B3D4-13C0AD4F3D9F}" srcOrd="1" destOrd="0" presId="urn:microsoft.com/office/officeart/2018/5/layout/CenteredIconLabelDescriptionList"/>
    <dgm:cxn modelId="{5A71FF1A-8459-40A2-A82F-5940B6990073}" type="presParOf" srcId="{A396C4B2-1340-419B-AF5D-6A2607177F8E}" destId="{E5C3E865-4112-4539-8BFD-5EB3702CE8AF}" srcOrd="2" destOrd="0" presId="urn:microsoft.com/office/officeart/2018/5/layout/CenteredIconLabelDescriptionList"/>
    <dgm:cxn modelId="{BCDC85D1-6E71-4580-B1BC-7869AF96DB46}" type="presParOf" srcId="{A396C4B2-1340-419B-AF5D-6A2607177F8E}" destId="{136B331B-4FA2-4AC1-BA15-0E47B54879D9}" srcOrd="3" destOrd="0" presId="urn:microsoft.com/office/officeart/2018/5/layout/CenteredIconLabelDescriptionList"/>
    <dgm:cxn modelId="{248C518D-4BD2-48A9-8684-A5BD179F3B2F}" type="presParOf" srcId="{A396C4B2-1340-419B-AF5D-6A2607177F8E}" destId="{1AFBB45D-8F1C-4F8D-A97E-7D9F63DB474B}" srcOrd="4" destOrd="0" presId="urn:microsoft.com/office/officeart/2018/5/layout/CenteredIconLabelDescriptionList"/>
    <dgm:cxn modelId="{C078C9A3-4CC9-4E44-9AA2-0948E5C9E83D}" type="presParOf" srcId="{E9C70CCF-FA15-412F-B03F-88B3A80761AA}" destId="{6A44A123-5DD0-4F44-9FF8-19AA88862445}" srcOrd="1" destOrd="0" presId="urn:microsoft.com/office/officeart/2018/5/layout/CenteredIconLabelDescriptionList"/>
    <dgm:cxn modelId="{89CBB470-317E-43AD-9E56-97E02DBF9FC4}" type="presParOf" srcId="{E9C70CCF-FA15-412F-B03F-88B3A80761AA}" destId="{1E8A8337-97A9-4266-A9CE-46DA7CB7582B}" srcOrd="2" destOrd="0" presId="urn:microsoft.com/office/officeart/2018/5/layout/CenteredIconLabelDescriptionList"/>
    <dgm:cxn modelId="{94D75AB4-FE92-4FA8-8F8B-844690968F9F}" type="presParOf" srcId="{1E8A8337-97A9-4266-A9CE-46DA7CB7582B}" destId="{0F773589-489F-4993-8281-005E614152CC}" srcOrd="0" destOrd="0" presId="urn:microsoft.com/office/officeart/2018/5/layout/CenteredIconLabelDescriptionList"/>
    <dgm:cxn modelId="{D8698C29-37CE-45CB-842D-0DC39F760E52}" type="presParOf" srcId="{1E8A8337-97A9-4266-A9CE-46DA7CB7582B}" destId="{76E942EB-F28D-4A67-8F06-8E92E8BDEEE6}" srcOrd="1" destOrd="0" presId="urn:microsoft.com/office/officeart/2018/5/layout/CenteredIconLabelDescriptionList"/>
    <dgm:cxn modelId="{895CE658-BFB6-403E-B10A-FAC5BF4C304F}" type="presParOf" srcId="{1E8A8337-97A9-4266-A9CE-46DA7CB7582B}" destId="{3AFBED39-8510-4E38-962F-0933340055C3}" srcOrd="2" destOrd="0" presId="urn:microsoft.com/office/officeart/2018/5/layout/CenteredIconLabelDescriptionList"/>
    <dgm:cxn modelId="{5B884BD7-CCD7-4F49-9171-B97F37F42674}" type="presParOf" srcId="{1E8A8337-97A9-4266-A9CE-46DA7CB7582B}" destId="{07568D76-ED26-496C-9EBF-3E4100B62658}" srcOrd="3" destOrd="0" presId="urn:microsoft.com/office/officeart/2018/5/layout/CenteredIconLabelDescriptionList"/>
    <dgm:cxn modelId="{D0007C37-E31F-4EBE-89E2-FD3B4EACE6D9}" type="presParOf" srcId="{1E8A8337-97A9-4266-A9CE-46DA7CB7582B}" destId="{A1490F5D-26C4-4387-8FF2-6CA608F96143}" srcOrd="4" destOrd="0" presId="urn:microsoft.com/office/officeart/2018/5/layout/CenteredIconLabelDescriptionList"/>
    <dgm:cxn modelId="{7D2A47C6-0CE7-434D-B3C9-73FE052BE12E}" type="presParOf" srcId="{E9C70CCF-FA15-412F-B03F-88B3A80761AA}" destId="{760E6457-E12E-4851-A1A1-1AFAA8BC0F51}" srcOrd="3" destOrd="0" presId="urn:microsoft.com/office/officeart/2018/5/layout/CenteredIconLabelDescriptionList"/>
    <dgm:cxn modelId="{4736454C-8F4C-47E8-9A26-524B2A1F12DD}" type="presParOf" srcId="{E9C70CCF-FA15-412F-B03F-88B3A80761AA}" destId="{FABC9453-B258-4362-8B3A-DB8E48CCDB70}" srcOrd="4" destOrd="0" presId="urn:microsoft.com/office/officeart/2018/5/layout/CenteredIconLabelDescriptionList"/>
    <dgm:cxn modelId="{5AF8A57D-D484-44C7-BA22-C3D410EC1FE7}" type="presParOf" srcId="{FABC9453-B258-4362-8B3A-DB8E48CCDB70}" destId="{5E1E9EFB-A628-48C0-B9AB-5D8DCCCCEFE4}" srcOrd="0" destOrd="0" presId="urn:microsoft.com/office/officeart/2018/5/layout/CenteredIconLabelDescriptionList"/>
    <dgm:cxn modelId="{5ECBEA75-9687-42FB-B01D-849B594B2A38}" type="presParOf" srcId="{FABC9453-B258-4362-8B3A-DB8E48CCDB70}" destId="{C413493A-D74D-4068-BC8F-78455067E132}" srcOrd="1" destOrd="0" presId="urn:microsoft.com/office/officeart/2018/5/layout/CenteredIconLabelDescriptionList"/>
    <dgm:cxn modelId="{5307DE9F-1BD9-45B2-8005-96B8AB352CB9}" type="presParOf" srcId="{FABC9453-B258-4362-8B3A-DB8E48CCDB70}" destId="{ECC593FC-A571-47CB-B82C-FF5934C6F316}" srcOrd="2" destOrd="0" presId="urn:microsoft.com/office/officeart/2018/5/layout/CenteredIconLabelDescriptionList"/>
    <dgm:cxn modelId="{35C09F11-AF83-43F8-A90E-FBB5B3B0ACC0}" type="presParOf" srcId="{FABC9453-B258-4362-8B3A-DB8E48CCDB70}" destId="{5B0B5A71-2B44-45E6-B115-11E989272D60}" srcOrd="3" destOrd="0" presId="urn:microsoft.com/office/officeart/2018/5/layout/CenteredIconLabelDescriptionList"/>
    <dgm:cxn modelId="{1AB90625-4B85-4419-8DAA-A078CEB6EC53}" type="presParOf" srcId="{FABC9453-B258-4362-8B3A-DB8E48CCDB70}" destId="{78807BBC-8381-4EF5-A44F-0B388D4F9B76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2AE539-BB2B-49BF-A957-5FC5E3AAE53E}">
      <dsp:nvSpPr>
        <dsp:cNvPr id="0" name=""/>
        <dsp:cNvSpPr/>
      </dsp:nvSpPr>
      <dsp:spPr>
        <a:xfrm>
          <a:off x="0" y="717"/>
          <a:ext cx="63016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573EA3-5014-4C16-8213-0636B77076A6}">
      <dsp:nvSpPr>
        <dsp:cNvPr id="0" name=""/>
        <dsp:cNvSpPr/>
      </dsp:nvSpPr>
      <dsp:spPr>
        <a:xfrm>
          <a:off x="507973" y="378548"/>
          <a:ext cx="923587" cy="9235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FC6097-3248-4343-9843-F198FD0B23DA}">
      <dsp:nvSpPr>
        <dsp:cNvPr id="0" name=""/>
        <dsp:cNvSpPr/>
      </dsp:nvSpPr>
      <dsp:spPr>
        <a:xfrm>
          <a:off x="1939533" y="717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Proposal comments in process – new due date for HW1b</a:t>
          </a:r>
        </a:p>
      </dsp:txBody>
      <dsp:txXfrm>
        <a:off x="1939533" y="717"/>
        <a:ext cx="4362067" cy="1679249"/>
      </dsp:txXfrm>
    </dsp:sp>
    <dsp:sp modelId="{92EBEEC2-078C-46E6-855B-2BD8D41F014E}">
      <dsp:nvSpPr>
        <dsp:cNvPr id="0" name=""/>
        <dsp:cNvSpPr/>
      </dsp:nvSpPr>
      <dsp:spPr>
        <a:xfrm>
          <a:off x="0" y="2099779"/>
          <a:ext cx="63016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FBBFD7-8BED-4A3B-BE03-7C5256AF4D4A}">
      <dsp:nvSpPr>
        <dsp:cNvPr id="0" name=""/>
        <dsp:cNvSpPr/>
      </dsp:nvSpPr>
      <dsp:spPr>
        <a:xfrm>
          <a:off x="507973" y="2477610"/>
          <a:ext cx="923587" cy="9235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0B6FD1-E537-403E-95F6-A1873C5AFFF2}">
      <dsp:nvSpPr>
        <dsp:cNvPr id="0" name=""/>
        <dsp:cNvSpPr/>
      </dsp:nvSpPr>
      <dsp:spPr>
        <a:xfrm>
          <a:off x="1939533" y="2099779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Office hours tomorrow </a:t>
          </a:r>
        </a:p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10-11:30</a:t>
          </a:r>
        </a:p>
      </dsp:txBody>
      <dsp:txXfrm>
        <a:off x="1939533" y="2099779"/>
        <a:ext cx="4362067" cy="1679249"/>
      </dsp:txXfrm>
    </dsp:sp>
    <dsp:sp modelId="{76513567-62D3-4A66-88E2-AF21D689E4D6}">
      <dsp:nvSpPr>
        <dsp:cNvPr id="0" name=""/>
        <dsp:cNvSpPr/>
      </dsp:nvSpPr>
      <dsp:spPr>
        <a:xfrm>
          <a:off x="0" y="4198841"/>
          <a:ext cx="63016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E94BC7-D653-411F-A685-1F244F547D16}">
      <dsp:nvSpPr>
        <dsp:cNvPr id="0" name=""/>
        <dsp:cNvSpPr/>
      </dsp:nvSpPr>
      <dsp:spPr>
        <a:xfrm>
          <a:off x="507973" y="4576672"/>
          <a:ext cx="923587" cy="9235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1ED295-123C-4CEF-BBC1-291BD36C541B}">
      <dsp:nvSpPr>
        <dsp:cNvPr id="0" name=""/>
        <dsp:cNvSpPr/>
      </dsp:nvSpPr>
      <dsp:spPr>
        <a:xfrm>
          <a:off x="1939533" y="4198841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Two-part homework sent</a:t>
          </a:r>
        </a:p>
      </dsp:txBody>
      <dsp:txXfrm>
        <a:off x="1939533" y="4198841"/>
        <a:ext cx="4362067" cy="16792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7930A9-F9E3-4084-A7D5-F7A7791DCDD9}">
      <dsp:nvSpPr>
        <dsp:cNvPr id="0" name=""/>
        <dsp:cNvSpPr/>
      </dsp:nvSpPr>
      <dsp:spPr>
        <a:xfrm>
          <a:off x="864470" y="713934"/>
          <a:ext cx="928757" cy="9287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C3E865-4112-4539-8BFD-5EB3702CE8AF}">
      <dsp:nvSpPr>
        <dsp:cNvPr id="0" name=""/>
        <dsp:cNvSpPr/>
      </dsp:nvSpPr>
      <dsp:spPr>
        <a:xfrm>
          <a:off x="2052" y="1768401"/>
          <a:ext cx="2653593" cy="6530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(In US and Canada) Need to assign value to land for..</a:t>
          </a:r>
        </a:p>
      </dsp:txBody>
      <dsp:txXfrm>
        <a:off x="2052" y="1768401"/>
        <a:ext cx="2653593" cy="653032"/>
      </dsp:txXfrm>
    </dsp:sp>
    <dsp:sp modelId="{1AFBB45D-8F1C-4F8D-A97E-7D9F63DB474B}">
      <dsp:nvSpPr>
        <dsp:cNvPr id="0" name=""/>
        <dsp:cNvSpPr/>
      </dsp:nvSpPr>
      <dsp:spPr>
        <a:xfrm>
          <a:off x="2052" y="2479903"/>
          <a:ext cx="2653593" cy="1157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Property taxes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Sales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Resource investments</a:t>
          </a:r>
        </a:p>
      </dsp:txBody>
      <dsp:txXfrm>
        <a:off x="2052" y="2479903"/>
        <a:ext cx="2653593" cy="1157499"/>
      </dsp:txXfrm>
    </dsp:sp>
    <dsp:sp modelId="{0F773589-489F-4993-8281-005E614152CC}">
      <dsp:nvSpPr>
        <dsp:cNvPr id="0" name=""/>
        <dsp:cNvSpPr/>
      </dsp:nvSpPr>
      <dsp:spPr>
        <a:xfrm>
          <a:off x="3982443" y="713934"/>
          <a:ext cx="928757" cy="9287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FBED39-8510-4E38-962F-0933340055C3}">
      <dsp:nvSpPr>
        <dsp:cNvPr id="0" name=""/>
        <dsp:cNvSpPr/>
      </dsp:nvSpPr>
      <dsp:spPr>
        <a:xfrm>
          <a:off x="3120025" y="1768401"/>
          <a:ext cx="2653593" cy="6530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Faustmann answers: what is the value of this land today given the potential to harvest in X years?</a:t>
          </a:r>
        </a:p>
      </dsp:txBody>
      <dsp:txXfrm>
        <a:off x="3120025" y="1768401"/>
        <a:ext cx="2653593" cy="653032"/>
      </dsp:txXfrm>
    </dsp:sp>
    <dsp:sp modelId="{A1490F5D-26C4-4387-8FF2-6CA608F96143}">
      <dsp:nvSpPr>
        <dsp:cNvPr id="0" name=""/>
        <dsp:cNvSpPr/>
      </dsp:nvSpPr>
      <dsp:spPr>
        <a:xfrm>
          <a:off x="3120025" y="2479903"/>
          <a:ext cx="2653593" cy="1157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1E9EFB-A628-48C0-B9AB-5D8DCCCCEFE4}">
      <dsp:nvSpPr>
        <dsp:cNvPr id="0" name=""/>
        <dsp:cNvSpPr/>
      </dsp:nvSpPr>
      <dsp:spPr>
        <a:xfrm>
          <a:off x="7911393" y="609571"/>
          <a:ext cx="928757" cy="9287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C593FC-A571-47CB-B82C-FF5934C6F316}">
      <dsp:nvSpPr>
        <dsp:cNvPr id="0" name=""/>
        <dsp:cNvSpPr/>
      </dsp:nvSpPr>
      <dsp:spPr>
        <a:xfrm>
          <a:off x="7048975" y="1664038"/>
          <a:ext cx="2653593" cy="6530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When considering.. </a:t>
          </a:r>
        </a:p>
      </dsp:txBody>
      <dsp:txXfrm>
        <a:off x="7048975" y="1664038"/>
        <a:ext cx="2653593" cy="653032"/>
      </dsp:txXfrm>
    </dsp:sp>
    <dsp:sp modelId="{78807BBC-8381-4EF5-A44F-0B388D4F9B76}">
      <dsp:nvSpPr>
        <dsp:cNvPr id="0" name=""/>
        <dsp:cNvSpPr/>
      </dsp:nvSpPr>
      <dsp:spPr>
        <a:xfrm>
          <a:off x="6240040" y="2585909"/>
          <a:ext cx="4275549" cy="1574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Timber prices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Growth curves from yield tables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Planning/management costs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Interest rate (4-6% for public)</a:t>
          </a:r>
        </a:p>
      </dsp:txBody>
      <dsp:txXfrm>
        <a:off x="6240040" y="2585909"/>
        <a:ext cx="4275549" cy="15749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67AEF6-7701-A448-8306-967C4ED74540}" type="datetimeFigureOut">
              <a:rPr lang="en-US" smtClean="0"/>
              <a:t>10/1/25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0181CC-B7D7-204E-8212-B1D5B8EC0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046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D8685-BF39-1495-CF24-4F1B0307D8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70D9A-C5D2-FF7C-3644-A4DF8E89E9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66580-4BD6-903B-24E8-248EE1848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0BA02-0F25-D340-918E-D8EE852131BC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C833E-E817-74EA-AF0F-7BE77F457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CE881-D5F7-4DFC-EDD7-5B4CB705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29D2-2E2C-C047-A7F6-02E756C41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854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CA54F-0914-1D5E-53DA-546EE30E9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5933A5-10B3-8922-AFE2-FA3A0D231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A5B6B-E662-D7EE-403C-422DA0DF9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0BA02-0F25-D340-918E-D8EE852131BC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06DC3-D311-881F-12C0-2FE33C0AE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12770-8D29-70D7-240E-A5D28D8B1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29D2-2E2C-C047-A7F6-02E756C41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95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264A2C-5C3D-7618-54D9-236EE375EC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2CC421-D912-2B56-4407-EB582E3C37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2B872-E8F9-D888-62B2-24851297F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0BA02-0F25-D340-918E-D8EE852131BC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F562E-3003-3833-0DFA-C3E2ED5A9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5A6C1-A554-A489-BF47-674D944FA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29D2-2E2C-C047-A7F6-02E756C41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96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7DADB-B80F-4DBE-2089-E463BF701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49650-58FD-6F35-5CFE-A6132BD1F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09DA3-C902-45CF-1E5A-AF70F6242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0BA02-0F25-D340-918E-D8EE852131BC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8F805-C836-5139-139D-9E094B8DF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5012B-7603-ED21-D784-A0D7ED1D7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29D2-2E2C-C047-A7F6-02E756C41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0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F3600-9272-D9D7-798D-8D73A0BB2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6C3236-7D2D-CF0A-7AD8-975A408D2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A09E9-C946-D66F-DB27-46E004F60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0BA02-0F25-D340-918E-D8EE852131BC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57067-F01C-1BFC-D433-5910030F7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5947D-1648-B7E2-CD4F-9458A0EE9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29D2-2E2C-C047-A7F6-02E756C41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16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B5E61-F812-1423-34EE-6FEC7757E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A3AAA-69FB-12A5-6737-C7F5373CAC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847A6-5FEF-46A4-12D6-EF4C61A7EB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BFC1ED-BF91-EA9D-6BFC-EDCD4CBC6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0BA02-0F25-D340-918E-D8EE852131BC}" type="datetimeFigureOut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B997AC-3D60-39F1-8974-DD22A3938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0B4E5-D22A-4CA8-6CA7-84AB229AD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29D2-2E2C-C047-A7F6-02E756C41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3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3BA90-0A1F-DA9D-19F2-88E1DED1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34331-C7A8-1A51-2C79-AE089269D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31F30-3CF7-A0AC-BBD8-5E10E34EC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F5D109-61E9-D8F1-E494-6BF5ADD753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1BE70D-79AB-B43B-DB6D-C147C09017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49B1AB-0C7E-450B-370C-332C3CEF0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0BA02-0F25-D340-918E-D8EE852131BC}" type="datetimeFigureOut">
              <a:rPr lang="en-US" smtClean="0"/>
              <a:t>10/1/25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75CFB9-9629-CD38-647F-DEC7E331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298033-3117-7EB5-AF93-43DD7EA74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29D2-2E2C-C047-A7F6-02E756C41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05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FFBD4-AECC-E8C5-699F-0C0903C7E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549BC2-4D8F-48F9-AD49-909ED7E22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0BA02-0F25-D340-918E-D8EE852131BC}" type="datetimeFigureOut">
              <a:rPr lang="en-US" smtClean="0"/>
              <a:t>10/1/25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52770D-597A-F527-A555-5F513FBD1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FCECB0-C3A8-A297-ED7D-3A216E473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29D2-2E2C-C047-A7F6-02E756C41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1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918144-F63D-4592-FB39-3F0FC0B0D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0BA02-0F25-D340-918E-D8EE852131BC}" type="datetimeFigureOut">
              <a:rPr lang="en-US" smtClean="0"/>
              <a:t>10/1/25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19F033-E09A-ED79-82B5-84084274D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CD2E4-7CFD-80DD-AC76-B4678D1BF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29D2-2E2C-C047-A7F6-02E756C41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4EC68-9E8A-1C4E-3870-837460FB0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A7183-3209-1E66-2BF7-1E1A4929C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AE320-2885-02E9-B408-B65255068F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DE966-F088-C19B-82CC-03B3041D3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0BA02-0F25-D340-918E-D8EE852131BC}" type="datetimeFigureOut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208DAD-768A-4C0A-F45B-F3FB43354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00889F-7F15-E862-45CC-BE877A533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29D2-2E2C-C047-A7F6-02E756C41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99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90D12-6DAD-171E-5C44-1C933DBAA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F5210E-6C87-CE34-5144-9869CA0A86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210B58-298A-786B-6B20-C8620C51A7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12C1E-0CC0-0198-4AAC-338809C6E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0BA02-0F25-D340-918E-D8EE852131BC}" type="datetimeFigureOut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083992-6824-C0C3-BD44-70007CBE3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427E1-DE32-B61D-721C-F6029E9A4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29D2-2E2C-C047-A7F6-02E756C41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151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36F00F-E4B5-6449-3F27-7F7400DF6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53526-985E-710C-A6C0-ABF1E758F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CAF5F-ECEE-FE4F-325D-5A7DE3A869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F0BA02-0F25-D340-918E-D8EE852131BC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BACCA8-3B4C-02C5-3971-C6C37AC0EF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537C8-E258-F0CF-E7E9-564B96C59D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E529D2-2E2C-C047-A7F6-02E756C41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28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demonstrations.wolfram.com/FaustmannsRuleOfOptimalRotation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60B5F-040E-C296-9511-14682DFA96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EBGN645: Day 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CBC080-9AF2-CAEA-F90D-6A0698128F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006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C1BB0-1D79-AACC-C8F5-636355381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2C710-7830-9A9E-B93F-3F590089D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374" y="2506662"/>
            <a:ext cx="8607251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you owned an exhaustible resource (oil field, or coal mine, or lithium mine, or natural gas well, …), how would you choose when to extract and how much?</a:t>
            </a:r>
          </a:p>
        </p:txBody>
      </p:sp>
    </p:spTree>
    <p:extLst>
      <p:ext uri="{BB962C8B-B14F-4D97-AF65-F5344CB8AC3E}">
        <p14:creationId xmlns:p14="http://schemas.microsoft.com/office/powerpoint/2010/main" val="404093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F8611-6A81-AFC7-E262-17334BF44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Hotelling’s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5D0384-12B7-4E24-1169-45D7E366E0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Goal is to maximize value of the resource by choosing extraction: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𝑎𝑥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Subject to a resource constraint: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5D0384-12B7-4E24-1169-45D7E366E0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5407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1173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769D-A324-5F6D-4D08-4B466628F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Hotelling’s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ECD06E-2E8B-797D-3A55-CFDF8A2234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0823" y="1825625"/>
                <a:ext cx="11676184" cy="435133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words: the price of a scarce, non-renewable resource </a:t>
                </a:r>
                <a:r>
                  <a:rPr lang="en-US" b="1" i="1" dirty="0"/>
                  <a:t>should</a:t>
                </a:r>
                <a:r>
                  <a:rPr lang="en-US" dirty="0"/>
                  <a:t> rise at the rate of interest</a:t>
                </a:r>
              </a:p>
              <a:p>
                <a:endParaRPr lang="en-US" dirty="0"/>
              </a:p>
              <a:p>
                <a:r>
                  <a:rPr lang="en-US" dirty="0"/>
                  <a:t>Ensures intertemporal efficiency (maximization of profits!)</a:t>
                </a:r>
              </a:p>
              <a:p>
                <a:pPr lvl="1"/>
                <a:r>
                  <a:rPr lang="en-US" dirty="0"/>
                  <a:t>Resources are not extracted too soon or left unused too long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grows faster than r, firms would wait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grows slower than r, firms would extract today and invest that money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ECD06E-2E8B-797D-3A55-CFDF8A2234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823" y="1825625"/>
                <a:ext cx="11676184" cy="4351338"/>
              </a:xfrm>
              <a:blipFill>
                <a:blip r:embed="rId2"/>
                <a:stretch>
                  <a:fillRect l="-870" t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5313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C82C1-E35C-CA67-AE99-4EE45D66F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important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80851F-75B9-A6F7-F089-0FAE73C400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[without price control] Profit maximization is where the net revenue equals the shadow price of the resource: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.. That is, net revenue is set at the value of the remaining amount of stock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80851F-75B9-A6F7-F089-0FAE73C400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486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D0A48-F830-45BF-4EB3-ED30A417F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10047-4C71-FCE8-6BDA-61BFED02D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Prompt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C7C-F9EB-A7E5-0E80-965CB2B8F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374" y="2506662"/>
            <a:ext cx="8607251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you </a:t>
            </a:r>
            <a:r>
              <a:rPr lang="en-US" b="1" i="1" dirty="0"/>
              <a:t>were the only one </a:t>
            </a:r>
            <a:r>
              <a:rPr lang="en-US" dirty="0"/>
              <a:t>that owned an exhaustible resource (oil field, or coal mine, or lithium mine, or natural gas well, …), how would you choose when to extract and how much?</a:t>
            </a:r>
          </a:p>
        </p:txBody>
      </p:sp>
    </p:spTree>
    <p:extLst>
      <p:ext uri="{BB962C8B-B14F-4D97-AF65-F5344CB8AC3E}">
        <p14:creationId xmlns:p14="http://schemas.microsoft.com/office/powerpoint/2010/main" val="2001204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7375E-CEEB-9C9A-4332-E979DE461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– what if we had price control?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5CB6B4-84C8-664D-35CD-B3796EC49A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That is – what if we were a monopolist and not in perfect competition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Goal is to maximize value of the resource by choosing extraction: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𝑎𝑥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b="1" i="1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Subject to a resource constraint: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5CB6B4-84C8-664D-35CD-B3796EC49A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 b="-40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7222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B2DD7-6350-C729-C457-1D6953CF3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Monopolistic Resource Extraction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D8921C-8365-997A-673B-C2B3962878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𝑎𝑥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mr>
                      </m: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b="1" i="1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Now: Marginal revenue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) replaces price in the FOC: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D8921C-8365-997A-673B-C2B3962878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7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3092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B8292-0FCB-1C24-BCC1-CBBA143B4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code up the models in GAMS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4B3225-7BB1-4BB4-D985-DF301B3F8E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5299" y="1865818"/>
                <a:ext cx="10515600" cy="435133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b="0" i="1" dirty="0">
                    <a:latin typeface="Cambria Math" panose="02040503050406030204" pitchFamily="18" charset="0"/>
                  </a:rPr>
                  <a:t>Indices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: time,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∈{1,…,50}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i="1" dirty="0"/>
                  <a:t>Parameters</a:t>
                </a:r>
              </a:p>
              <a:p>
                <a:pPr marL="0" indent="0">
                  <a:buNone/>
                </a:pPr>
                <a:r>
                  <a:rPr lang="en-US" dirty="0"/>
                  <a:t>a</a:t>
                </a:r>
                <a:r>
                  <a:rPr lang="en-US" i="1" dirty="0"/>
                  <a:t>: vertical intercept of demand curve = 8</a:t>
                </a:r>
              </a:p>
              <a:p>
                <a:pPr marL="0" indent="0">
                  <a:buNone/>
                </a:pPr>
                <a:r>
                  <a:rPr lang="en-US" dirty="0"/>
                  <a:t>b: slope of demand curve  -0.4</a:t>
                </a:r>
              </a:p>
              <a:p>
                <a:pPr marL="0" indent="0">
                  <a:buNone/>
                </a:pPr>
                <a:r>
                  <a:rPr lang="en-US" dirty="0"/>
                  <a:t>r: discount rate = 0.1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: initial stock = 40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: price (varied)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US" dirty="0"/>
                  <a:t>: cost constant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4B3225-7BB1-4BB4-D985-DF301B3F8E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299" y="1865818"/>
                <a:ext cx="10515600" cy="4351338"/>
              </a:xfrm>
              <a:blipFill>
                <a:blip r:embed="rId2"/>
                <a:stretch>
                  <a:fillRect l="-965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4125EE4-FE02-01D8-0562-7AB719BD60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52753" y="1864318"/>
                <a:ext cx="4803948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i="1" dirty="0">
                    <a:latin typeface="Cambria Math" panose="02040503050406030204" pitchFamily="18" charset="0"/>
                  </a:rPr>
                  <a:t>Variables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: quantity extracted at time t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: price at time t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: marginal cost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: profit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4125EE4-FE02-01D8-0562-7AB719BD6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753" y="1864318"/>
                <a:ext cx="4803948" cy="4351338"/>
              </a:xfrm>
              <a:prstGeom prst="rect">
                <a:avLst/>
              </a:prstGeom>
              <a:blipFill>
                <a:blip r:embed="rId3"/>
                <a:stretch>
                  <a:fillRect l="-2902" t="-2326" r="-1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3600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4E722-1D86-EC41-483E-3D5B6BC33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3E62B-1021-8772-9F44-8BEB7AAA5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GAMS model - PC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D61118-CE56-4519-4C4A-9E6E7F77FF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i="1" dirty="0">
                    <a:latin typeface="Cambria Math" panose="02040503050406030204" pitchFamily="18" charset="0"/>
                  </a:rPr>
                  <a:t>Arbitrary cost function, it just works…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𝑎𝑥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S.T.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D61118-CE56-4519-4C4A-9E6E7F77FF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4535" b="-26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0499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EE279-C61C-9AF1-0EB5-4B454D9A1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GAMS model - monopolist, continued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4D49DC-DB95-6777-3066-FEC21D28CF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Noting: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Goal is to maximize profits choosing extraction level: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𝑎𝑥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S.T.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As parameterized: admittedly a contrived comparison to illustrate a point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4D49DC-DB95-6777-3066-FEC21D28CF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4244" b="-17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8492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32B9C-355D-67BA-698F-4AD65C0FE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Notes</a:t>
            </a:r>
          </a:p>
        </p:txBody>
      </p:sp>
      <p:grpSp>
        <p:nvGrpSpPr>
          <p:cNvPr id="27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5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DFFD173B-A113-2234-DB71-48FEE597C0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8989890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35566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058F5-3D54-DAA9-86AB-00E857454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4647"/>
            <a:ext cx="10515600" cy="1325563"/>
          </a:xfrm>
        </p:spPr>
        <p:txBody>
          <a:bodyPr/>
          <a:lstStyle/>
          <a:p>
            <a:r>
              <a:rPr lang="en-US" dirty="0"/>
              <a:t>Bigger picture of Hotelling and non-renewable resource extraction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43A90A0-6557-4A45-9E01-A144442A912F}"/>
              </a:ext>
            </a:extLst>
          </p:cNvPr>
          <p:cNvGraphicFramePr>
            <a:graphicFrameLocks noGrp="1"/>
          </p:cNvGraphicFramePr>
          <p:nvPr/>
        </p:nvGraphicFramePr>
        <p:xfrm>
          <a:off x="838201" y="2727371"/>
          <a:ext cx="10671312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104">
                  <a:extLst>
                    <a:ext uri="{9D8B030D-6E8A-4147-A177-3AD203B41FA5}">
                      <a16:colId xmlns:a16="http://schemas.microsoft.com/office/drawing/2014/main" val="2923460607"/>
                    </a:ext>
                  </a:extLst>
                </a:gridCol>
                <a:gridCol w="2581965">
                  <a:extLst>
                    <a:ext uri="{9D8B030D-6E8A-4147-A177-3AD203B41FA5}">
                      <a16:colId xmlns:a16="http://schemas.microsoft.com/office/drawing/2014/main" val="1057207179"/>
                    </a:ext>
                  </a:extLst>
                </a:gridCol>
                <a:gridCol w="4532243">
                  <a:extLst>
                    <a:ext uri="{9D8B030D-6E8A-4147-A177-3AD203B41FA5}">
                      <a16:colId xmlns:a16="http://schemas.microsoft.com/office/drawing/2014/main" val="35162899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Aspect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Monopoly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063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Price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Rises at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Rises slower than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514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Extraction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Faster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Slower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966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Initial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Higher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4948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Resource lifetime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Shorter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Longer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849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Extraction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Complete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May not fully exhaust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561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938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33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0A91A7-5EB5-AFD9-C83B-14DCA9BE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Meme break</a:t>
            </a:r>
          </a:p>
        </p:txBody>
      </p:sp>
      <p:pic>
        <p:nvPicPr>
          <p:cNvPr id="5" name="Content Placeholder 4" descr="A person in a suit&#10;&#10;AI-generated content may be incorrect.">
            <a:extLst>
              <a:ext uri="{FF2B5EF4-FFF2-40B4-BE49-F238E27FC236}">
                <a16:creationId xmlns:a16="http://schemas.microsoft.com/office/drawing/2014/main" id="{0C0C20E8-5AF8-A920-7654-B652A71EC6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9265" y="961812"/>
            <a:ext cx="6466868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64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ECBAC-1B1D-7EC8-BD9E-C46EA7618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– </a:t>
            </a:r>
            <a:r>
              <a:rPr lang="en-US" b="1" i="1" dirty="0"/>
              <a:t>renewable </a:t>
            </a:r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7B3EC-3395-5128-7909-119FF0E3D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How does your management strategy change if </a:t>
            </a:r>
          </a:p>
          <a:p>
            <a:pPr marL="0" indent="0" algn="ctr">
              <a:buNone/>
            </a:pPr>
            <a:r>
              <a:rPr lang="en-US" dirty="0"/>
              <a:t>the resource regenerates over time?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For fisheries, the population is ‘constantly’ multiplying</a:t>
            </a:r>
          </a:p>
          <a:p>
            <a:pPr lvl="1">
              <a:buFontTx/>
              <a:buChar char="-"/>
            </a:pPr>
            <a:r>
              <a:rPr lang="en-US" dirty="0"/>
              <a:t>Overharvest and they die out</a:t>
            </a:r>
          </a:p>
          <a:p>
            <a:pPr lvl="1">
              <a:buFontTx/>
              <a:buChar char="-"/>
            </a:pPr>
            <a:r>
              <a:rPr lang="en-US" dirty="0"/>
              <a:t>Underharvest and you’re leaving money on the table</a:t>
            </a:r>
          </a:p>
          <a:p>
            <a:pPr lvl="1"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/>
              <a:t>- For forestry, it starts anew with each harvest</a:t>
            </a:r>
          </a:p>
        </p:txBody>
      </p:sp>
    </p:spTree>
    <p:extLst>
      <p:ext uri="{BB962C8B-B14F-4D97-AF65-F5344CB8AC3E}">
        <p14:creationId xmlns:p14="http://schemas.microsoft.com/office/powerpoint/2010/main" val="3815043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79E50-8FFC-F246-B475-B9A5C5BA8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to fisheries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3C57B-BEF8-7C16-6A86-C9CDA2243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53206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What level of fish stock is sustainable?</a:t>
            </a:r>
          </a:p>
          <a:p>
            <a:pPr lvl="1"/>
            <a:r>
              <a:rPr lang="en-US" dirty="0"/>
              <a:t>We do not want to overharvest and decimate stock</a:t>
            </a:r>
          </a:p>
          <a:p>
            <a:pPr lvl="1"/>
            <a:r>
              <a:rPr lang="en-US" dirty="0"/>
              <a:t>We do not want to underharvest and leave money/food in the water</a:t>
            </a:r>
          </a:p>
          <a:p>
            <a:pPr lvl="1"/>
            <a:endParaRPr lang="en-US" dirty="0"/>
          </a:p>
          <a:p>
            <a:r>
              <a:rPr lang="en-US" dirty="0"/>
              <a:t>Goal: manage the growth of a renewable resource to maximize profit</a:t>
            </a:r>
          </a:p>
        </p:txBody>
      </p:sp>
    </p:spTree>
    <p:extLst>
      <p:ext uri="{BB962C8B-B14F-4D97-AF65-F5344CB8AC3E}">
        <p14:creationId xmlns:p14="http://schemas.microsoft.com/office/powerpoint/2010/main" val="1103926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33EEE-CA45-AC6A-70D3-D18F15387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terms we need to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73C12-2D29-1CDD-E97A-80EEB3F16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Harvest: extraction of the renewable resource</a:t>
            </a:r>
          </a:p>
          <a:p>
            <a:endParaRPr lang="en-US" dirty="0"/>
          </a:p>
          <a:p>
            <a:r>
              <a:rPr lang="en-US" dirty="0"/>
              <a:t>Maximum sustainable yield (MSY): The maximum harvest we can </a:t>
            </a:r>
            <a:r>
              <a:rPr lang="en-US" i="1" dirty="0"/>
              <a:t>continuously/indefinitely</a:t>
            </a:r>
            <a:r>
              <a:rPr lang="en-US" dirty="0"/>
              <a:t> take without system collapse</a:t>
            </a:r>
          </a:p>
          <a:p>
            <a:endParaRPr lang="en-US" dirty="0"/>
          </a:p>
          <a:p>
            <a:r>
              <a:rPr lang="en-US" dirty="0"/>
              <a:t>Exponential growth: monotonically increasing rate of change</a:t>
            </a:r>
          </a:p>
          <a:p>
            <a:endParaRPr lang="en-US" dirty="0"/>
          </a:p>
          <a:p>
            <a:r>
              <a:rPr lang="en-US" dirty="0"/>
              <a:t>Logistic growth: think of an s-shapes curve</a:t>
            </a:r>
          </a:p>
          <a:p>
            <a:endParaRPr lang="en-US" dirty="0"/>
          </a:p>
          <a:p>
            <a:r>
              <a:rPr lang="en-US" dirty="0"/>
              <a:t>Carrying capacity: the natural limit to to an environment’s stock</a:t>
            </a:r>
          </a:p>
        </p:txBody>
      </p:sp>
    </p:spTree>
    <p:extLst>
      <p:ext uri="{BB962C8B-B14F-4D97-AF65-F5344CB8AC3E}">
        <p14:creationId xmlns:p14="http://schemas.microsoft.com/office/powerpoint/2010/main" val="26132764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9CE19-E729-F3E9-6494-4647B4C40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exponential growth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733AA4-0550-09FB-C3BD-474A06E633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Reads as: the change in the stock over the time is proportional to the stock at that time – looks very similar to Hotelling’s Rule and implies: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733AA4-0550-09FB-C3BD-474A06E633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6224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D7110-8E09-3CE5-26E9-AAD607C63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Exponential growth not realistic though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981CA-91B0-EB2F-3C3F-1DBAB9E17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85703"/>
            <a:ext cx="4493528" cy="3291259"/>
          </a:xfrm>
        </p:spPr>
        <p:txBody>
          <a:bodyPr/>
          <a:lstStyle/>
          <a:p>
            <a:r>
              <a:rPr lang="en-US" dirty="0"/>
              <a:t>Often limits to…</a:t>
            </a:r>
          </a:p>
          <a:p>
            <a:pPr lvl="1"/>
            <a:r>
              <a:rPr lang="en-US" dirty="0"/>
              <a:t>Food</a:t>
            </a:r>
          </a:p>
          <a:p>
            <a:pPr lvl="1"/>
            <a:r>
              <a:rPr lang="en-US" dirty="0"/>
              <a:t>Space</a:t>
            </a:r>
          </a:p>
          <a:p>
            <a:pPr lvl="1"/>
            <a:r>
              <a:rPr lang="en-US" dirty="0"/>
              <a:t>Environmental quality</a:t>
            </a:r>
          </a:p>
          <a:p>
            <a:pPr lvl="1"/>
            <a:r>
              <a:rPr lang="en-US" dirty="0"/>
              <a:t>Productivity of the resource</a:t>
            </a:r>
          </a:p>
        </p:txBody>
      </p:sp>
      <p:pic>
        <p:nvPicPr>
          <p:cNvPr id="1028" name="Picture 4" descr="Generated image">
            <a:extLst>
              <a:ext uri="{FF2B5EF4-FFF2-40B4-BE49-F238E27FC236}">
                <a16:creationId xmlns:a16="http://schemas.microsoft.com/office/drawing/2014/main" id="{FB658B82-C9DA-CB52-A748-F6EDA1D11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274" y="1690688"/>
            <a:ext cx="4647063" cy="464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806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A732F-4D8A-97B9-94F6-C2F4FD6F5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40991-2C5D-8CB3-9358-0766EC828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Exponential growth not realistic though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CAE0D4-1B53-400A-853A-C8A138CD89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91292"/>
                <a:ext cx="10075223" cy="476200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Previous, not realistic: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Thus, we introduce carrying capacity: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CAE0D4-1B53-400A-853A-C8A138CD89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91292"/>
                <a:ext cx="10075223" cy="4762007"/>
              </a:xfrm>
              <a:blipFill>
                <a:blip r:embed="rId2"/>
                <a:stretch>
                  <a:fillRect l="-1006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7439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4F69E-EDB2-0B89-5523-C974D2D4A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74989-9B99-D13F-B194-A56D92544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Exponential growth not realistic though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74DDE9-A8E9-C4B7-CBFD-2D0CAB0019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91292"/>
                <a:ext cx="10075223" cy="476200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Thus, we introduce carrying capacity (becomes </a:t>
                </a:r>
                <a:r>
                  <a:rPr lang="en-US" i="1" dirty="0"/>
                  <a:t>logistic growth</a:t>
                </a:r>
                <a:r>
                  <a:rPr lang="en-US" dirty="0"/>
                  <a:t>):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At low levels -&gt; growth is exponential</a:t>
                </a:r>
              </a:p>
              <a:p>
                <a:pPr marL="0" indent="0">
                  <a:buNone/>
                </a:pPr>
                <a:r>
                  <a:rPr lang="en-US" i="1" dirty="0"/>
                  <a:t>At medium stock levels (K/2) -&gt; growth is fastest</a:t>
                </a:r>
              </a:p>
              <a:p>
                <a:pPr marL="0" indent="0">
                  <a:buNone/>
                </a:pPr>
                <a:r>
                  <a:rPr lang="en-US" i="1" dirty="0"/>
                  <a:t>At high stock levels (S near K) -&gt; growth slows down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74DDE9-A8E9-C4B7-CBFD-2D0CAB0019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91292"/>
                <a:ext cx="10075223" cy="4762007"/>
              </a:xfrm>
              <a:blipFill>
                <a:blip r:embed="rId2"/>
                <a:stretch>
                  <a:fillRect l="-1132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69135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3899A-4839-290B-9FFA-EB88176B4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5A68C-ED29-E812-FEB7-E7BDE3867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Logistic growth and Maximum Sustainable Yield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1DF588-5055-1F72-DA9B-51B02309C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Label growth function as: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Again – find the maximum by setting derivative to zero: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.. Implies growth is maximized when: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1DF588-5055-1F72-DA9B-51B02309C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0500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BA56C-9844-CC47-A6CC-3C9E5441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EF820-8EC6-2590-7B06-A2F654955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have some concerns and so I’m thinking of changing my project – how should I go about this?</a:t>
            </a:r>
          </a:p>
          <a:p>
            <a:endParaRPr lang="en-US" dirty="0"/>
          </a:p>
          <a:p>
            <a:r>
              <a:rPr lang="en-US" dirty="0"/>
              <a:t>How was jury duty?</a:t>
            </a:r>
          </a:p>
          <a:p>
            <a:endParaRPr lang="en-US" dirty="0"/>
          </a:p>
          <a:p>
            <a:r>
              <a:rPr lang="en-US" dirty="0"/>
              <a:t>What are you working on?</a:t>
            </a:r>
          </a:p>
        </p:txBody>
      </p:sp>
    </p:spTree>
    <p:extLst>
      <p:ext uri="{BB962C8B-B14F-4D97-AF65-F5344CB8AC3E}">
        <p14:creationId xmlns:p14="http://schemas.microsoft.com/office/powerpoint/2010/main" val="12380082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A52B3-8C42-4033-820C-9075BCE33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Logistic growth and Maximum Sustainable Yield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7B623B-63DC-2DE4-07BC-26A75F6D23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Label growth function as: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p>
                          </m:sSup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rK</m:t>
                          </m:r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den>
                          </m:f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rK</m:t>
                          </m:r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MSY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7B623B-63DC-2DE4-07BC-26A75F6D23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07180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F595D-AAE8-887C-E51F-64CE84F14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MSY Logic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200106-5628-F6B0-1512-CB19DEF7E5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𝑀𝑆𝑌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rK</m:t>
                          </m:r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Interpretation</a:t>
                </a:r>
              </a:p>
              <a:p>
                <a:pPr>
                  <a:buFontTx/>
                  <a:buChar char="-"/>
                </a:pPr>
                <a:r>
                  <a:rPr lang="en-US" dirty="0"/>
                  <a:t>Peak growth occurs at half capacity</a:t>
                </a:r>
              </a:p>
              <a:p>
                <a:pPr>
                  <a:buFontTx/>
                  <a:buChar char="-"/>
                </a:pPr>
                <a:r>
                  <a:rPr lang="en-US" dirty="0"/>
                  <a:t>Maximum yield </a:t>
                </a:r>
                <a:r>
                  <a:rPr lang="en-US" dirty="0" err="1"/>
                  <a:t>occures</a:t>
                </a:r>
                <a:r>
                  <a:rPr lang="en-US" dirty="0"/>
                  <a:t> at one-quarter of the total possible growth across the full range</a:t>
                </a:r>
              </a:p>
              <a:p>
                <a:pPr marL="0" indent="0">
                  <a:buNone/>
                </a:pPr>
                <a:r>
                  <a:rPr lang="en-US" dirty="0"/>
                  <a:t>Alternatively…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Growth rate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is maximized at half the carrying capacity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At that point, half of the potential resource growth is already used to replenish existing stock, leaving only one-quarter of total potential growth as harvestable MSY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200106-5628-F6B0-1512-CB19DEF7E5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51866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C8D9-B38B-6591-A943-C0A0C4BCE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– what if we add harvesting?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327410-FCA0-46E9-D9BE-8F751E37EE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6914"/>
                <a:ext cx="10515600" cy="52132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i="1" dirty="0"/>
              </a:p>
              <a:p>
                <a:pPr marL="0" indent="0">
                  <a:buNone/>
                </a:pPr>
                <a:endParaRPr lang="en-US" b="1" i="1" dirty="0"/>
              </a:p>
              <a:p>
                <a:pPr marL="0" indent="0">
                  <a:buNone/>
                </a:pPr>
                <a:r>
                  <a:rPr lang="en-US" dirty="0"/>
                  <a:t>… Let’s define harvest as the product of..</a:t>
                </a:r>
              </a:p>
              <a:p>
                <a:pPr marL="0" indent="0">
                  <a:buNone/>
                </a:pPr>
                <a:r>
                  <a:rPr lang="en-US" dirty="0"/>
                  <a:t>	- A catching coefficient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 </a:t>
                </a:r>
              </a:p>
              <a:p>
                <a:pPr marL="0" indent="0">
                  <a:buNone/>
                </a:pPr>
                <a:r>
                  <a:rPr lang="en-US" dirty="0"/>
                  <a:t>	- The current stock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	- And some effort level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)	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Such that: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327410-FCA0-46E9-D9BE-8F751E37EE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6914"/>
                <a:ext cx="10515600" cy="5213268"/>
              </a:xfrm>
              <a:blipFill>
                <a:blip r:embed="rId2"/>
                <a:stretch>
                  <a:fillRect l="-1206" t="-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28341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7193-9B92-1E70-F0F0-1506E893A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we don’t want the stock to change?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954A01-0845-5D5D-63BF-4E59DB73FD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b="0" i="1" dirty="0">
                    <a:latin typeface="Cambria Math" panose="02040503050406030204" pitchFamily="18" charset="0"/>
                  </a:rPr>
                  <a:t>Sustainable harvest curve defined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u="sng" dirty="0"/>
                  <a:t>… Gives us the sustainable amount of </a:t>
                </a:r>
                <a:r>
                  <a:rPr lang="en-US" i="1" u="sng" dirty="0"/>
                  <a:t>effort</a:t>
                </a:r>
                <a:endParaRPr lang="en-US" u="sng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954A01-0845-5D5D-63BF-4E59DB73FD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66202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749F-48B5-6F9F-73BC-E6834167F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bring money into this..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C800EE-3DB5-8686-9B3B-C909C8D355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Add new parameter for each extracted,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; total revenue becomes: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Now, each effort we put in costs 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, so total cost can be: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When there are no restrictions, everyone piles in and no profits are made, that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Means we can find the open access equilibrium level of stock: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𝑂𝐴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C800EE-3DB5-8686-9B3B-C909C8D355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13929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32CBD-D80D-8433-730E-8163DE8D6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OA level of effort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E44159-88A0-6816-9A4A-5093430C7D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Recall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Replacing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𝑂𝐴</m:t>
                        </m:r>
                      </m:sup>
                    </m:sSup>
                  </m:oMath>
                </a14:m>
                <a:r>
                  <a:rPr lang="en-US" dirty="0"/>
                  <a:t>..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𝑂𝐴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E44159-88A0-6816-9A4A-5093430C7D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95490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B029F2E-802F-5B8E-4F94-7D31D40CE1A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But we care about profit…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in the sky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B029F2E-802F-5B8E-4F94-7D31D40CE1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FE80BE-7611-DF48-9A4C-4DCA553326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Profit is just revenue minus cost: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𝑎𝑥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Recall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∴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.. This is a bit tough, so we’ll solve for it in GAMS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FE80BE-7611-DF48-9A4C-4DCA553326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616" b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9681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3BA67-94C6-2849-53C8-E808D3FB5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Important note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8BC1C-66AD-D520-66BE-3C407BA72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US" sz="2000" dirty="0"/>
              <a:t>We could optimize.. but we already know the optimality conditions</a:t>
            </a:r>
          </a:p>
          <a:p>
            <a:endParaRPr lang="en-US" sz="2000" dirty="0"/>
          </a:p>
          <a:p>
            <a:r>
              <a:rPr lang="en-US" sz="2000" dirty="0"/>
              <a:t>Thus: can explore how different conditions impact those optimal decisions</a:t>
            </a:r>
          </a:p>
          <a:p>
            <a:endParaRPr lang="en-US" sz="2000" dirty="0"/>
          </a:p>
          <a:p>
            <a:r>
              <a:rPr lang="en-US" sz="2000" dirty="0"/>
              <a:t>We call this an </a:t>
            </a:r>
            <a:r>
              <a:rPr lang="en-US" sz="2000" b="1" i="1" dirty="0"/>
              <a:t>analytical model</a:t>
            </a:r>
            <a:r>
              <a:rPr lang="en-US" sz="2000" dirty="0"/>
              <a:t>.. Basically, exploring the solution space</a:t>
            </a:r>
          </a:p>
        </p:txBody>
      </p:sp>
      <p:pic>
        <p:nvPicPr>
          <p:cNvPr id="5" name="Picture 4" descr="Orbiting balls art">
            <a:extLst>
              <a:ext uri="{FF2B5EF4-FFF2-40B4-BE49-F238E27FC236}">
                <a16:creationId xmlns:a16="http://schemas.microsoft.com/office/drawing/2014/main" id="{E7861DAC-94F6-1334-5B16-A9F66829AC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415" r="14341" b="-1"/>
          <a:stretch>
            <a:fillRect/>
          </a:stretch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86237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5683A-F4D0-2B10-CDF4-DDB055AE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GAMS..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7A443-CB0E-08E7-5BC5-0362D3159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Specify.. </a:t>
            </a:r>
          </a:p>
          <a:p>
            <a:pPr lvl="1"/>
            <a:r>
              <a:rPr lang="en-US" dirty="0"/>
              <a:t>r=0.5</a:t>
            </a:r>
          </a:p>
          <a:p>
            <a:pPr lvl="1"/>
            <a:r>
              <a:rPr lang="en-US" dirty="0"/>
              <a:t>k=3500</a:t>
            </a:r>
          </a:p>
          <a:p>
            <a:pPr lvl="1"/>
            <a:r>
              <a:rPr lang="en-US" dirty="0"/>
              <a:t>50 time periods</a:t>
            </a:r>
          </a:p>
          <a:p>
            <a:pPr lvl="1"/>
            <a:endParaRPr lang="en-US" dirty="0"/>
          </a:p>
          <a:p>
            <a:r>
              <a:rPr lang="en-US" dirty="0"/>
              <a:t>… then can solve analytically (we know the optimality conditions)</a:t>
            </a:r>
          </a:p>
          <a:p>
            <a:endParaRPr lang="en-US" dirty="0"/>
          </a:p>
          <a:p>
            <a:r>
              <a:rPr lang="en-US" dirty="0"/>
              <a:t>See: </a:t>
            </a:r>
            <a:r>
              <a:rPr lang="en-US" dirty="0" err="1"/>
              <a:t>fishy.gms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5043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9ABC9AF-7200-FA2B-D3BE-AF5CBF96027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if we change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9ABC9AF-7200-FA2B-D3BE-AF5CBF9602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EA9E7-E591-43C5-D4AD-1749EB8C7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… could be likened to a new technology – more efficient capture!</a:t>
            </a:r>
          </a:p>
        </p:txBody>
      </p:sp>
    </p:spTree>
    <p:extLst>
      <p:ext uri="{BB962C8B-B14F-4D97-AF65-F5344CB8AC3E}">
        <p14:creationId xmlns:p14="http://schemas.microsoft.com/office/powerpoint/2010/main" val="182980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3195E-1CB5-0A70-76C6-C365156FA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1ED16-011D-CB85-8695-DA5818B01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CCS incentive design – most comp econ-y</a:t>
            </a:r>
          </a:p>
          <a:p>
            <a:r>
              <a:rPr lang="en-US" dirty="0"/>
              <a:t>ReEDS-FINITO (+TEMPO)</a:t>
            </a:r>
          </a:p>
          <a:p>
            <a:r>
              <a:rPr lang="en-US" dirty="0"/>
              <a:t>Nature Reviews paper on OBBBA</a:t>
            </a:r>
          </a:p>
          <a:p>
            <a:r>
              <a:rPr lang="en-US" dirty="0"/>
              <a:t>Materials in power, impact of OBBBA</a:t>
            </a:r>
          </a:p>
          <a:p>
            <a:r>
              <a:rPr lang="en-US" dirty="0"/>
              <a:t>ReEDS-USREP, distributional impacts of NG exports</a:t>
            </a:r>
          </a:p>
          <a:p>
            <a:r>
              <a:rPr lang="en-US" dirty="0"/>
              <a:t>Industrial decarb policy design</a:t>
            </a:r>
          </a:p>
          <a:p>
            <a:r>
              <a:rPr lang="en-US" dirty="0"/>
              <a:t>Industrial electricity procurement</a:t>
            </a:r>
          </a:p>
          <a:p>
            <a:r>
              <a:rPr lang="en-US" dirty="0"/>
              <a:t>Lithium game theory modeling, copper modeling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1104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47C6C-7E2A-6673-8760-48481FB84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Commonly-proposed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9736B-DE87-ABA5-03D8-2DB2797A0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1365"/>
            <a:ext cx="10515600" cy="4351338"/>
          </a:xfrm>
        </p:spPr>
        <p:txBody>
          <a:bodyPr/>
          <a:lstStyle/>
          <a:p>
            <a:r>
              <a:rPr lang="en-US" dirty="0"/>
              <a:t>Individual transfer quotas – basically like a cap and trade for fish</a:t>
            </a:r>
          </a:p>
          <a:p>
            <a:endParaRPr lang="en-US" dirty="0"/>
          </a:p>
          <a:p>
            <a:r>
              <a:rPr lang="en-US" dirty="0"/>
              <a:t>Taxes on effort or harvest – align private and social costs</a:t>
            </a:r>
          </a:p>
          <a:p>
            <a:endParaRPr lang="en-US" dirty="0"/>
          </a:p>
          <a:p>
            <a:r>
              <a:rPr lang="en-US" dirty="0"/>
              <a:t>Protected areas / sanctuaries</a:t>
            </a:r>
          </a:p>
          <a:p>
            <a:endParaRPr lang="en-US" dirty="0"/>
          </a:p>
          <a:p>
            <a:r>
              <a:rPr lang="en-US" dirty="0"/>
              <a:t>Equipment restrictions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2529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29547-4F8C-E627-A055-D4D14DC83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Policies in practice [I]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1FBB4D-AE79-BE96-B637-39B7BAC7DA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i="1" dirty="0"/>
                  <a:t>Individual transfer quotas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How they work – set a limit on total harvest/effort: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Examples:</a:t>
                </a:r>
              </a:p>
              <a:p>
                <a:r>
                  <a:rPr lang="en-US" dirty="0"/>
                  <a:t>New Zealand Hoki fishery – success, raised profits</a:t>
                </a:r>
              </a:p>
              <a:p>
                <a:r>
                  <a:rPr lang="en-US" dirty="0"/>
                  <a:t>Iceland Cod Fishery – failure </a:t>
                </a:r>
              </a:p>
              <a:p>
                <a:pPr lvl="1"/>
                <a:r>
                  <a:rPr lang="en-US" dirty="0"/>
                  <a:t>Giant corporations bought out small fishers</a:t>
                </a:r>
              </a:p>
              <a:p>
                <a:pPr lvl="1"/>
                <a:r>
                  <a:rPr lang="en-US" dirty="0"/>
                  <a:t>Low enforcement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1FBB4D-AE79-BE96-B637-39B7BAC7DA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 b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6185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5AA39-7841-6A97-81A9-47DC6A601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9151" cy="1325563"/>
          </a:xfrm>
        </p:spPr>
        <p:txBody>
          <a:bodyPr/>
          <a:lstStyle/>
          <a:p>
            <a:r>
              <a:rPr lang="en-US" dirty="0"/>
              <a:t>New Zealand Hoki Fishery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B68A6-68FB-9E71-DF5C-763DFAFBA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76825" cy="4351338"/>
          </a:xfrm>
        </p:spPr>
        <p:txBody>
          <a:bodyPr/>
          <a:lstStyle/>
          <a:p>
            <a:r>
              <a:rPr lang="en-US" dirty="0"/>
              <a:t>Fishery management strategy started in 1986</a:t>
            </a:r>
          </a:p>
          <a:p>
            <a:r>
              <a:rPr lang="en-US" dirty="0"/>
              <a:t>Works on a system of ITQ’s that limit the Total Allowable Commercial Catch (TACC)</a:t>
            </a:r>
          </a:p>
          <a:p>
            <a:r>
              <a:rPr lang="en-US" dirty="0"/>
              <a:t>Total number of TACCs set at 10% of total estimated stock</a:t>
            </a:r>
          </a:p>
          <a:p>
            <a:r>
              <a:rPr lang="en-US" dirty="0"/>
              <a:t>Resulted in 36% increase in total profits per unit of cost input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C664B3-A418-31F1-E626-BB9E21EB6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650" y="0"/>
            <a:ext cx="5680624" cy="6858000"/>
          </a:xfrm>
          <a:prstGeom prst="rect">
            <a:avLst/>
          </a:prstGeom>
        </p:spPr>
      </p:pic>
      <p:pic>
        <p:nvPicPr>
          <p:cNvPr id="1026" name="Picture 2" descr="Hoki Mai | New Zealand Geographic">
            <a:extLst>
              <a:ext uri="{FF2B5EF4-FFF2-40B4-BE49-F238E27FC236}">
                <a16:creationId xmlns:a16="http://schemas.microsoft.com/office/drawing/2014/main" id="{8B499246-1652-F118-8AEF-55FAC619F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714" y="2286000"/>
            <a:ext cx="3143847" cy="71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1195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38170-E066-0DA3-3B7E-0968E68B0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Iceland Cod Fishery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DA474-5D20-EF2A-AE2E-9DA6CD8CB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91163" cy="4165600"/>
          </a:xfrm>
        </p:spPr>
        <p:txBody>
          <a:bodyPr/>
          <a:lstStyle/>
          <a:p>
            <a:r>
              <a:rPr lang="en-US" dirty="0"/>
              <a:t>ITQ system started in 1984</a:t>
            </a:r>
          </a:p>
          <a:p>
            <a:r>
              <a:rPr lang="en-US" dirty="0"/>
              <a:t>Allowed for grandfathering in of substantial fishing quotas</a:t>
            </a:r>
          </a:p>
          <a:p>
            <a:r>
              <a:rPr lang="en-US" dirty="0"/>
              <a:t>Several rights were sold to large corporations who overfished with little punitive recompense</a:t>
            </a:r>
          </a:p>
          <a:p>
            <a:r>
              <a:rPr lang="en-US" dirty="0"/>
              <a:t>Cod industry plagued by constant declines and surges in stock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8B61B2-BAA6-C11C-D814-A8789C585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700" y="0"/>
            <a:ext cx="5321300" cy="4165600"/>
          </a:xfrm>
          <a:prstGeom prst="rect">
            <a:avLst/>
          </a:prstGeom>
        </p:spPr>
      </p:pic>
      <p:pic>
        <p:nvPicPr>
          <p:cNvPr id="2050" name="Picture 2" descr="Atlantic Cod | NOAA Fisheries">
            <a:extLst>
              <a:ext uri="{FF2B5EF4-FFF2-40B4-BE49-F238E27FC236}">
                <a16:creationId xmlns:a16="http://schemas.microsoft.com/office/drawing/2014/main" id="{46503A8C-8159-B3A0-9C62-08F10F379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112" y="4165600"/>
            <a:ext cx="3546475" cy="236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8948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BF579-1778-1C83-9183-BC9EA5843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ITQs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4EA70-FEB3-32C6-4BFE-96C38EED2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Individual transfer quotas can succeed or fail</a:t>
            </a:r>
          </a:p>
          <a:p>
            <a:endParaRPr lang="en-US" dirty="0"/>
          </a:p>
          <a:p>
            <a:r>
              <a:rPr lang="en-US" dirty="0"/>
              <a:t>Failures a result of:</a:t>
            </a:r>
          </a:p>
          <a:p>
            <a:pPr lvl="1"/>
            <a:r>
              <a:rPr lang="en-US" dirty="0"/>
              <a:t>Overfishing (obviously), itself being a result of..</a:t>
            </a:r>
          </a:p>
          <a:p>
            <a:pPr lvl="1"/>
            <a:r>
              <a:rPr lang="en-US" dirty="0"/>
              <a:t>Low enforcement</a:t>
            </a:r>
          </a:p>
          <a:p>
            <a:pPr lvl="1"/>
            <a:r>
              <a:rPr lang="en-US" dirty="0"/>
              <a:t>Consolidation</a:t>
            </a:r>
          </a:p>
          <a:p>
            <a:pPr lvl="1"/>
            <a:r>
              <a:rPr lang="en-US" dirty="0"/>
              <a:t>Lacking monitoring and updates to quotas</a:t>
            </a:r>
          </a:p>
          <a:p>
            <a:pPr lvl="1"/>
            <a:endParaRPr lang="en-US" dirty="0"/>
          </a:p>
          <a:p>
            <a:r>
              <a:rPr lang="en-US" dirty="0"/>
              <a:t>Several other examples ..</a:t>
            </a:r>
          </a:p>
        </p:txBody>
      </p:sp>
    </p:spTree>
    <p:extLst>
      <p:ext uri="{BB962C8B-B14F-4D97-AF65-F5344CB8AC3E}">
        <p14:creationId xmlns:p14="http://schemas.microsoft.com/office/powerpoint/2010/main" val="11766473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6BF4B-AA53-FCF2-7833-716252C97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D42B3-E67E-ABED-5AB7-DBC4C254E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Policies in practice [II]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358D72-6C5D-A4B7-BEE1-6C220EAB7E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Effort tax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How they work – simple tax on effort: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Examples:</a:t>
                </a:r>
              </a:p>
              <a:p>
                <a:r>
                  <a:rPr lang="en-US" dirty="0"/>
                  <a:t>Denmark effort taxes on heavy fishing days</a:t>
                </a:r>
              </a:p>
              <a:p>
                <a:r>
                  <a:rPr lang="en-US" dirty="0"/>
                  <a:t>Indonesia – </a:t>
                </a:r>
              </a:p>
              <a:p>
                <a:pPr lvl="1"/>
                <a:r>
                  <a:rPr lang="en-US" dirty="0"/>
                  <a:t>Weak enforcement and tax evasion in remote areas</a:t>
                </a:r>
              </a:p>
              <a:p>
                <a:pPr lvl="1"/>
                <a:r>
                  <a:rPr lang="en-US" dirty="0"/>
                  <a:t>Fishers shifted to illegal methods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358D72-6C5D-A4B7-BEE1-6C220EAB7E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5012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D82D7-4787-D9D6-FC98-70F7899D3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2947987" cy="2452687"/>
          </a:xfrm>
        </p:spPr>
        <p:txBody>
          <a:bodyPr anchor="ctr">
            <a:normAutofit/>
          </a:bodyPr>
          <a:lstStyle/>
          <a:p>
            <a:r>
              <a:rPr lang="en-US" sz="3600" dirty="0"/>
              <a:t>Denmark’s effort tax</a:t>
            </a:r>
          </a:p>
        </p:txBody>
      </p:sp>
      <p:pic>
        <p:nvPicPr>
          <p:cNvPr id="3074" name="Picture 2" descr="Fishing industry in Denmark - Wikipedia">
            <a:extLst>
              <a:ext uri="{FF2B5EF4-FFF2-40B4-BE49-F238E27FC236}">
                <a16:creationId xmlns:a16="http://schemas.microsoft.com/office/drawing/2014/main" id="{67805839-2A1C-292F-033C-9ABEDB644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17" b="15758"/>
          <a:stretch/>
        </p:blipFill>
        <p:spPr bwMode="auto"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F0390-9F75-B8A1-C054-F884DB667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2774" y="3947160"/>
            <a:ext cx="8558213" cy="245268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One of the first major attempts at fisheries regulation for a big industry (Denmark is 5</a:t>
            </a:r>
            <a:r>
              <a:rPr lang="en-US" sz="2000" baseline="30000" dirty="0"/>
              <a:t>th</a:t>
            </a:r>
            <a:r>
              <a:rPr lang="en-US" sz="2000" dirty="0"/>
              <a:t> largest fish exporter in the world)</a:t>
            </a:r>
          </a:p>
          <a:p>
            <a:r>
              <a:rPr lang="en-US" sz="2000" dirty="0"/>
              <a:t>Tax based on fishing pressure – directly tied to horsepower, equipment, …</a:t>
            </a:r>
          </a:p>
          <a:p>
            <a:r>
              <a:rPr lang="en-US" sz="2000" dirty="0"/>
              <a:t>Wasn’t based on catch equipment… problem?</a:t>
            </a:r>
          </a:p>
          <a:p>
            <a:r>
              <a:rPr lang="en-US" sz="2000" dirty="0"/>
              <a:t>Criticized for taxing inputs, not outputs</a:t>
            </a:r>
          </a:p>
          <a:p>
            <a:r>
              <a:rPr lang="en-US" sz="2000" dirty="0"/>
              <a:t>Eventually switched to an ITQ</a:t>
            </a:r>
          </a:p>
        </p:txBody>
      </p:sp>
    </p:spTree>
    <p:extLst>
      <p:ext uri="{BB962C8B-B14F-4D97-AF65-F5344CB8AC3E}">
        <p14:creationId xmlns:p14="http://schemas.microsoft.com/office/powerpoint/2010/main" val="27367025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40649-C089-3248-4B96-1010B23B2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3400"/>
              <a:t>Indonesia’s effort 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15BD4-DF3B-4C3A-FA9D-2B2FC26EA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r>
              <a:rPr lang="en-US" sz="1800" dirty="0"/>
              <a:t>Similar to Denmark in that it imposed a tax based on boat characteristics</a:t>
            </a:r>
          </a:p>
          <a:p>
            <a:r>
              <a:rPr lang="en-US" sz="1800" dirty="0"/>
              <a:t>Had an exception for boats under a certain size</a:t>
            </a:r>
          </a:p>
          <a:p>
            <a:r>
              <a:rPr lang="en-US" sz="1800" dirty="0"/>
              <a:t>Led to industry fragmentation</a:t>
            </a:r>
          </a:p>
          <a:p>
            <a:r>
              <a:rPr lang="en-US" sz="1800" dirty="0"/>
              <a:t>When prices of fish skyrocketed in mid-2000’s, tax was too small</a:t>
            </a:r>
          </a:p>
          <a:p>
            <a:r>
              <a:rPr lang="en-US" sz="1800" dirty="0"/>
              <a:t>In 2023, switched to ITQ</a:t>
            </a:r>
          </a:p>
          <a:p>
            <a:r>
              <a:rPr lang="en-US" sz="1800" dirty="0"/>
              <a:t>Still – low enforcement</a:t>
            </a:r>
          </a:p>
          <a:p>
            <a:r>
              <a:rPr lang="en-US" sz="1800" dirty="0"/>
              <a:t>Community outrage</a:t>
            </a:r>
          </a:p>
        </p:txBody>
      </p:sp>
      <p:pic>
        <p:nvPicPr>
          <p:cNvPr id="4098" name="Picture 2" descr="Aquaculture in Indonesia - Wikipedia">
            <a:extLst>
              <a:ext uri="{FF2B5EF4-FFF2-40B4-BE49-F238E27FC236}">
                <a16:creationId xmlns:a16="http://schemas.microsoft.com/office/drawing/2014/main" id="{6CA7F278-A06B-DFE4-547D-C4F15779F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5816" y="1936127"/>
            <a:ext cx="6440424" cy="293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3366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AA742-66E1-DA15-6E8E-D32990045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Effort taxes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9192C-4230-9D43-47BD-0A21903D3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4569"/>
            <a:ext cx="10515600" cy="3902393"/>
          </a:xfrm>
        </p:spPr>
        <p:txBody>
          <a:bodyPr/>
          <a:lstStyle/>
          <a:p>
            <a:r>
              <a:rPr lang="en-US" dirty="0"/>
              <a:t>Two examples, both failed – why?</a:t>
            </a:r>
          </a:p>
          <a:p>
            <a:pPr lvl="1"/>
            <a:r>
              <a:rPr lang="en-US" dirty="0"/>
              <a:t>Difficult to enforce</a:t>
            </a:r>
          </a:p>
          <a:p>
            <a:pPr lvl="1"/>
            <a:r>
              <a:rPr lang="en-US" dirty="0"/>
              <a:t>Difficult to parameterize a one-size-fits-all solution</a:t>
            </a:r>
          </a:p>
          <a:p>
            <a:pPr lvl="2"/>
            <a:r>
              <a:rPr lang="en-US" dirty="0"/>
              <a:t>Workaround for catch equipment with the Denmark tax</a:t>
            </a:r>
          </a:p>
          <a:p>
            <a:pPr lvl="2"/>
            <a:r>
              <a:rPr lang="en-US" dirty="0"/>
              <a:t>Cut-off in size in the Indonesian system</a:t>
            </a:r>
          </a:p>
          <a:p>
            <a:pPr lvl="1"/>
            <a:r>
              <a:rPr lang="en-US" dirty="0"/>
              <a:t>Both examples ultimately switched to ITQ</a:t>
            </a:r>
          </a:p>
          <a:p>
            <a:pPr lvl="1"/>
            <a:r>
              <a:rPr lang="en-US" dirty="0"/>
              <a:t>Perhaps most importantly - community and company opposition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9912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F56F0-8825-3C88-C5BD-6F1ACED96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mazon.com: No Fishing Sign, 14&quot;x 10&quot; .04&quot; Aluminum Reflective Sign Rust  Free Aluminum-UV Protected and Weatherproof : Industrial &amp; Scientific">
            <a:extLst>
              <a:ext uri="{FF2B5EF4-FFF2-40B4-BE49-F238E27FC236}">
                <a16:creationId xmlns:a16="http://schemas.microsoft.com/office/drawing/2014/main" id="{306319E1-E892-CAD7-1F1B-E59B355F9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960" y="1587639"/>
            <a:ext cx="2718079" cy="271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ACD695-268C-9BC2-6337-361FAF5F5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Policies in practice [III]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96CFB-404A-5679-5A85-BB3C21CAC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96721"/>
            <a:ext cx="11069097" cy="478024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Marine Protected Areas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	How they work: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Examples:</a:t>
            </a:r>
          </a:p>
          <a:p>
            <a:r>
              <a:rPr lang="en-US" dirty="0"/>
              <a:t>Great Barrier Reef, Australia</a:t>
            </a:r>
          </a:p>
          <a:p>
            <a:r>
              <a:rPr lang="en-US" dirty="0"/>
              <a:t>Philippines coral reefs  - fail</a:t>
            </a:r>
          </a:p>
          <a:p>
            <a:pPr lvl="1"/>
            <a:r>
              <a:rPr lang="en-US" dirty="0"/>
              <a:t>Rules ignored, fines were not high enough</a:t>
            </a:r>
          </a:p>
          <a:p>
            <a:pPr lvl="1"/>
            <a:r>
              <a:rPr lang="en-US" dirty="0"/>
              <a:t>Community-opposed (loss of livelihood, not enough information)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806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B31195-D227-5636-C8D7-5F31DCAD5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2AEFF-1D30-A839-FCF7-0BA8016D4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7232" y="649480"/>
            <a:ext cx="5358373" cy="5546047"/>
          </a:xfrm>
        </p:spPr>
        <p:txBody>
          <a:bodyPr anchor="ctr">
            <a:normAutofit/>
          </a:bodyPr>
          <a:lstStyle/>
          <a:p>
            <a:r>
              <a:rPr lang="en-US" sz="1700" dirty="0"/>
              <a:t>Practicing GAMS/GitHub</a:t>
            </a:r>
          </a:p>
          <a:p>
            <a:pPr lvl="1"/>
            <a:r>
              <a:rPr lang="en-US" sz="1700" strike="sngStrike" dirty="0"/>
              <a:t>(Very) Simple examples</a:t>
            </a:r>
          </a:p>
          <a:p>
            <a:pPr lvl="1"/>
            <a:r>
              <a:rPr lang="en-US" sz="1700" strike="sngStrike" dirty="0"/>
              <a:t>Review: sparse matrix construction</a:t>
            </a:r>
          </a:p>
          <a:p>
            <a:pPr lvl="2"/>
            <a:r>
              <a:rPr lang="en-US" sz="1700" strike="sngStrike" dirty="0"/>
              <a:t>$ operations on equations, summations, …</a:t>
            </a:r>
          </a:p>
          <a:p>
            <a:pPr lvl="1"/>
            <a:r>
              <a:rPr lang="en-US" sz="1700" strike="sngStrike" dirty="0"/>
              <a:t>Ursula’s utility</a:t>
            </a:r>
          </a:p>
          <a:p>
            <a:pPr lvl="1"/>
            <a:r>
              <a:rPr lang="en-US" sz="1700" strike="sngStrike" dirty="0"/>
              <a:t>Introducing time via Franzi’s Forestry</a:t>
            </a:r>
          </a:p>
          <a:p>
            <a:pPr lvl="1"/>
            <a:r>
              <a:rPr lang="en-US" sz="1700" dirty="0"/>
              <a:t>Elmo’s electricity (?)</a:t>
            </a:r>
          </a:p>
          <a:p>
            <a:pPr lvl="1"/>
            <a:r>
              <a:rPr lang="en-US" sz="1700" dirty="0"/>
              <a:t>Saves/restarts</a:t>
            </a:r>
          </a:p>
          <a:p>
            <a:pPr marL="457200" lvl="1" indent="0">
              <a:buNone/>
            </a:pPr>
            <a:endParaRPr lang="en-US" sz="1700" dirty="0"/>
          </a:p>
          <a:p>
            <a:r>
              <a:rPr lang="en-US" sz="1700" dirty="0"/>
              <a:t>Alongside:</a:t>
            </a:r>
          </a:p>
          <a:p>
            <a:pPr lvl="1"/>
            <a:r>
              <a:rPr lang="en-US" sz="1700" strike="sngStrike" dirty="0"/>
              <a:t>Piece-wise linear approximation </a:t>
            </a:r>
          </a:p>
          <a:p>
            <a:pPr lvl="1"/>
            <a:r>
              <a:rPr lang="en-US" sz="1700" dirty="0"/>
              <a:t>Hotelling model of non-renewable resources</a:t>
            </a:r>
          </a:p>
          <a:p>
            <a:pPr lvl="1"/>
            <a:r>
              <a:rPr lang="en-US" sz="1700" dirty="0"/>
              <a:t>Renewable resources modeling:</a:t>
            </a:r>
          </a:p>
          <a:p>
            <a:pPr lvl="2"/>
            <a:r>
              <a:rPr lang="en-US" sz="1700" dirty="0"/>
              <a:t>Fisheries management</a:t>
            </a:r>
          </a:p>
          <a:p>
            <a:pPr lvl="2"/>
            <a:r>
              <a:rPr lang="en-US" sz="1700" dirty="0"/>
              <a:t>(actual) Forestry modeling via Faustman</a:t>
            </a:r>
          </a:p>
          <a:p>
            <a:r>
              <a:rPr lang="en-US" sz="2100" dirty="0"/>
              <a:t>Then:</a:t>
            </a:r>
          </a:p>
          <a:p>
            <a:pPr lvl="1"/>
            <a:r>
              <a:rPr lang="en-US" sz="1700" dirty="0"/>
              <a:t>Non-linear, calibrated market models</a:t>
            </a:r>
          </a:p>
        </p:txBody>
      </p:sp>
    </p:spTree>
    <p:extLst>
      <p:ext uri="{BB962C8B-B14F-4D97-AF65-F5344CB8AC3E}">
        <p14:creationId xmlns:p14="http://schemas.microsoft.com/office/powerpoint/2010/main" val="35570907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3AAE2-7EC1-915D-8451-86451080F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76900" cy="1325563"/>
          </a:xfrm>
        </p:spPr>
        <p:txBody>
          <a:bodyPr/>
          <a:lstStyle/>
          <a:p>
            <a:r>
              <a:rPr lang="en-US" dirty="0"/>
              <a:t>Great Barrier Reef Marine Park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5DE71-1317-59D0-1E04-4BD8B774B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5548313" cy="4351338"/>
          </a:xfrm>
        </p:spPr>
        <p:txBody>
          <a:bodyPr/>
          <a:lstStyle/>
          <a:p>
            <a:r>
              <a:rPr lang="en-US" dirty="0"/>
              <a:t>Started in 1975 but ‘zone’ approach introduced in 2004</a:t>
            </a:r>
          </a:p>
          <a:p>
            <a:r>
              <a:rPr lang="en-US" dirty="0"/>
              <a:t>Basically – enforced no fishing rules in several regions along the reef</a:t>
            </a:r>
          </a:p>
          <a:p>
            <a:r>
              <a:rPr lang="en-US" dirty="0"/>
              <a:t>Included permitting for fishing</a:t>
            </a:r>
          </a:p>
          <a:p>
            <a:r>
              <a:rPr lang="en-US" dirty="0"/>
              <a:t>Benefits neighbors</a:t>
            </a:r>
          </a:p>
        </p:txBody>
      </p:sp>
      <p:pic>
        <p:nvPicPr>
          <p:cNvPr id="5122" name="Picture 2" descr="Figure S1. Map of the Great Barrier Reef Marine Park showing the... |  Download Scientific Diagram">
            <a:extLst>
              <a:ext uri="{FF2B5EF4-FFF2-40B4-BE49-F238E27FC236}">
                <a16:creationId xmlns:a16="http://schemas.microsoft.com/office/drawing/2014/main" id="{C03CA646-80A8-E15D-E9BC-7AEFED0B1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773" y="0"/>
            <a:ext cx="48815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9973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E5AFD-8419-B9F7-3E6C-81CF2A549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5912"/>
            <a:ext cx="10515600" cy="1325563"/>
          </a:xfrm>
        </p:spPr>
        <p:txBody>
          <a:bodyPr/>
          <a:lstStyle/>
          <a:p>
            <a:r>
              <a:rPr lang="en-US" dirty="0"/>
              <a:t>Philippines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915FD-D589-56E1-0C6C-2F1701B71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57387"/>
            <a:ext cx="10515600" cy="4351338"/>
          </a:xfrm>
        </p:spPr>
        <p:txBody>
          <a:bodyPr/>
          <a:lstStyle/>
          <a:p>
            <a:r>
              <a:rPr lang="en-US" dirty="0"/>
              <a:t>Failed:</a:t>
            </a:r>
          </a:p>
          <a:p>
            <a:r>
              <a:rPr lang="en-US" dirty="0"/>
              <a:t>Nobody cared</a:t>
            </a:r>
          </a:p>
          <a:p>
            <a:r>
              <a:rPr lang="en-US" dirty="0"/>
              <a:t>Weak fines</a:t>
            </a:r>
          </a:p>
          <a:p>
            <a:r>
              <a:rPr lang="en-US" dirty="0"/>
              <a:t>Despised</a:t>
            </a:r>
          </a:p>
        </p:txBody>
      </p:sp>
      <p:pic>
        <p:nvPicPr>
          <p:cNvPr id="6146" name="Picture 2" descr="INFOGRAPHIC: Marine Protected Areas in the Coral Triangle | WWF">
            <a:extLst>
              <a:ext uri="{FF2B5EF4-FFF2-40B4-BE49-F238E27FC236}">
                <a16:creationId xmlns:a16="http://schemas.microsoft.com/office/drawing/2014/main" id="{913427A3-49D1-627F-9708-2BB404682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403" y="0"/>
            <a:ext cx="96980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2970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FFDA2-3D12-3A95-8C5E-4085A0014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Marine Protected Areas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20376-0839-BE62-9C53-A4389DB4F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6011"/>
            <a:ext cx="10515600" cy="3810952"/>
          </a:xfrm>
        </p:spPr>
        <p:txBody>
          <a:bodyPr/>
          <a:lstStyle/>
          <a:p>
            <a:r>
              <a:rPr lang="en-US" dirty="0"/>
              <a:t>Great Barrier Reef vs Philippines</a:t>
            </a:r>
          </a:p>
          <a:p>
            <a:pPr lvl="1"/>
            <a:r>
              <a:rPr lang="en-US" dirty="0"/>
              <a:t>GBR: Strong enforcement, community involvement</a:t>
            </a:r>
          </a:p>
          <a:p>
            <a:pPr lvl="1"/>
            <a:r>
              <a:rPr lang="en-US" dirty="0"/>
              <a:t>Philippines: Weak fines, fragmented enforcement, community hatred</a:t>
            </a:r>
          </a:p>
          <a:p>
            <a:pPr lvl="1"/>
            <a:endParaRPr lang="en-US" dirty="0"/>
          </a:p>
          <a:p>
            <a:r>
              <a:rPr lang="en-US" dirty="0"/>
              <a:t>Very tough to enforce</a:t>
            </a:r>
          </a:p>
        </p:txBody>
      </p:sp>
    </p:spTree>
    <p:extLst>
      <p:ext uri="{BB962C8B-B14F-4D97-AF65-F5344CB8AC3E}">
        <p14:creationId xmlns:p14="http://schemas.microsoft.com/office/powerpoint/2010/main" val="7009800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22350-6D33-DF5D-B64D-8BA0D2FFB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 from fisheries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216CB-0C6B-8B7E-917E-F0808C256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 example of over-exploitation (tragedy of the commons) of a </a:t>
            </a:r>
            <a:r>
              <a:rPr lang="en-US" i="1" dirty="0"/>
              <a:t>common pool resource </a:t>
            </a:r>
          </a:p>
          <a:p>
            <a:pPr lvl="1"/>
            <a:r>
              <a:rPr lang="en-US" dirty="0"/>
              <a:t>Free entry leads to overharvesting</a:t>
            </a:r>
          </a:p>
          <a:p>
            <a:pPr lvl="1"/>
            <a:r>
              <a:rPr lang="en-US" dirty="0"/>
              <a:t>Profit maximization results in a greater stock being kept</a:t>
            </a:r>
          </a:p>
          <a:p>
            <a:pPr lvl="1"/>
            <a:endParaRPr lang="en-US" dirty="0"/>
          </a:p>
          <a:p>
            <a:r>
              <a:rPr lang="en-US" dirty="0"/>
              <a:t>Policies instruments helpful in management</a:t>
            </a:r>
          </a:p>
          <a:p>
            <a:pPr lvl="1"/>
            <a:r>
              <a:rPr lang="en-US" dirty="0"/>
              <a:t>Need heavy fines, local involvement/participation</a:t>
            </a:r>
          </a:p>
          <a:p>
            <a:pPr lvl="1"/>
            <a:r>
              <a:rPr lang="en-US" dirty="0"/>
              <a:t>Demonstrably beneficial to fishers in the long run</a:t>
            </a:r>
          </a:p>
        </p:txBody>
      </p:sp>
    </p:spTree>
    <p:extLst>
      <p:ext uri="{BB962C8B-B14F-4D97-AF65-F5344CB8AC3E}">
        <p14:creationId xmlns:p14="http://schemas.microsoft.com/office/powerpoint/2010/main" val="33673215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C5EB2-54CD-C656-06E7-1995C189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935DD-59E0-815C-2496-4D18760A0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Imagine you own a plot of land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plant trees today and want to eventually cut them down to sell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When should you harvest those trees?</a:t>
            </a:r>
          </a:p>
          <a:p>
            <a:pPr marL="0" indent="0">
              <a:buNone/>
            </a:pPr>
            <a:r>
              <a:rPr lang="en-US" dirty="0"/>
              <a:t>	... Knowing you’re going to replant and not sell the land</a:t>
            </a:r>
          </a:p>
        </p:txBody>
      </p:sp>
    </p:spTree>
    <p:extLst>
      <p:ext uri="{BB962C8B-B14F-4D97-AF65-F5344CB8AC3E}">
        <p14:creationId xmlns:p14="http://schemas.microsoft.com/office/powerpoint/2010/main" val="39323878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922DC-FC64-BA35-732C-F00437C58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8A154-D918-1FAE-5AAB-BF2B9F965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What did the forest say when it got overharvested?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Why is the forester also a good programmer?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Why did the professor bring a tree to class?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8721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BF45C-49BA-EB10-AFF9-1F6E477BB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B8C8D-08D6-8C66-D09B-5AF8F4A56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BBB0D-95C9-84A9-99B5-B3BA10F5C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What did the forest say when it got overharvested?</a:t>
            </a:r>
          </a:p>
          <a:p>
            <a:pPr>
              <a:buNone/>
            </a:pPr>
            <a:r>
              <a:rPr lang="en-US" dirty="0"/>
              <a:t>“I’m stumped”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Why is the forester also a good programmer?</a:t>
            </a:r>
          </a:p>
          <a:p>
            <a:pPr>
              <a:buNone/>
            </a:pPr>
            <a:r>
              <a:rPr lang="en-US" dirty="0"/>
              <a:t>Because they knew how to log their changes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Why did the professor bring a tree to class?</a:t>
            </a:r>
          </a:p>
          <a:p>
            <a:pPr marL="0" indent="0">
              <a:buNone/>
            </a:pPr>
            <a:r>
              <a:rPr lang="en-US" dirty="0"/>
              <a:t>For some </a:t>
            </a:r>
            <a:r>
              <a:rPr lang="en-US" i="1" dirty="0"/>
              <a:t>rooted</a:t>
            </a:r>
            <a:r>
              <a:rPr lang="en-US" dirty="0"/>
              <a:t> discussion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9869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09B38-D65E-F834-517B-8112E06A8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31809-E194-9BC5-BC79-2F19E72EF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not talking about </a:t>
            </a:r>
            <a:r>
              <a:rPr lang="en-US" i="1" dirty="0"/>
              <a:t>stock </a:t>
            </a:r>
            <a:r>
              <a:rPr lang="en-US" dirty="0"/>
              <a:t>we’re talking about </a:t>
            </a:r>
            <a:r>
              <a:rPr lang="en-US" i="1" dirty="0"/>
              <a:t>rotation</a:t>
            </a:r>
          </a:p>
          <a:p>
            <a:r>
              <a:rPr lang="en-US" dirty="0"/>
              <a:t>Still harvesting but once we do, the ‘stock’ resets (for now)</a:t>
            </a:r>
          </a:p>
          <a:p>
            <a:endParaRPr lang="en-US" dirty="0"/>
          </a:p>
          <a:p>
            <a:r>
              <a:rPr lang="en-US" dirty="0"/>
              <a:t>Intuition:</a:t>
            </a:r>
          </a:p>
          <a:p>
            <a:pPr lvl="1"/>
            <a:r>
              <a:rPr lang="en-US" dirty="0"/>
              <a:t>Trees grow in volume/value over time, but also tie up resources (land)</a:t>
            </a:r>
          </a:p>
          <a:p>
            <a:pPr lvl="1"/>
            <a:r>
              <a:rPr lang="en-US" dirty="0"/>
              <a:t>Harvesting too early: missed value from growth</a:t>
            </a:r>
          </a:p>
          <a:p>
            <a:pPr lvl="1"/>
            <a:r>
              <a:rPr lang="en-US" dirty="0"/>
              <a:t>Harvesting too late: delays profits (we want money </a:t>
            </a:r>
            <a:r>
              <a:rPr lang="en-US" i="1" dirty="0"/>
              <a:t>now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Enter the </a:t>
            </a:r>
            <a:r>
              <a:rPr lang="en-US" i="1" dirty="0"/>
              <a:t>Faustmann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9631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83AC2-C1F5-1286-91E3-4F3267538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Martin Faustmann</a:t>
            </a:r>
          </a:p>
        </p:txBody>
      </p:sp>
      <p:pic>
        <p:nvPicPr>
          <p:cNvPr id="2050" name="Picture 2" descr="Faustmann, Martin">
            <a:extLst>
              <a:ext uri="{FF2B5EF4-FFF2-40B4-BE49-F238E27FC236}">
                <a16:creationId xmlns:a16="http://schemas.microsoft.com/office/drawing/2014/main" id="{99B836C0-CACC-88EF-72EA-913FF61AC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2" b="-1"/>
          <a:stretch/>
        </p:blipFill>
        <p:spPr bwMode="auto"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DA6A0-49AE-63B7-0ED4-56FD3C218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4569217" cy="3483864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Born 1822, Died 1876</a:t>
            </a:r>
          </a:p>
          <a:p>
            <a:r>
              <a:rPr lang="en-US" sz="2200" dirty="0"/>
              <a:t>Spotty college record</a:t>
            </a:r>
          </a:p>
          <a:p>
            <a:r>
              <a:rPr lang="en-US" sz="2200" dirty="0"/>
              <a:t>Quickly became chief forester of </a:t>
            </a:r>
            <a:r>
              <a:rPr lang="en-US" sz="2200" dirty="0" err="1"/>
              <a:t>Dudenhofen</a:t>
            </a:r>
            <a:r>
              <a:rPr lang="en-US" sz="2200" dirty="0"/>
              <a:t> (Black Forest)</a:t>
            </a:r>
          </a:p>
          <a:p>
            <a:r>
              <a:rPr lang="en-US" sz="2200" dirty="0"/>
              <a:t>Known for incorporating time into the consideration of forest harvests:</a:t>
            </a:r>
          </a:p>
          <a:p>
            <a:pPr marL="236538" indent="-55563">
              <a:buNone/>
            </a:pPr>
            <a:r>
              <a:rPr lang="en-US" sz="2200" dirty="0"/>
              <a:t>“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If a patient forester chooses to let their stand grow for an additional decade, they might receive a much larger timber sale revenue, but at the cost of delaying the next rotation: after harvesting, they are left with bare land, while their impatient colleague now has 10-year-old-trees.”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1570393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826CD-1C4F-1BC0-054B-ACE1F4959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anchor="b">
            <a:normAutofit/>
          </a:bodyPr>
          <a:lstStyle/>
          <a:p>
            <a:r>
              <a:rPr lang="en-US" sz="4000" dirty="0"/>
              <a:t>The Faustmann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B13E8-216B-5ADE-AC17-A2AACF2DD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715" y="2508105"/>
            <a:ext cx="5040285" cy="3632493"/>
          </a:xfrm>
        </p:spPr>
        <p:txBody>
          <a:bodyPr anchor="ctr">
            <a:normAutofit/>
          </a:bodyPr>
          <a:lstStyle/>
          <a:p>
            <a:r>
              <a:rPr lang="en-US" sz="2000" dirty="0"/>
              <a:t>Used widely in forestry and resource management</a:t>
            </a:r>
          </a:p>
          <a:p>
            <a:endParaRPr lang="en-US" sz="2000" dirty="0"/>
          </a:p>
          <a:p>
            <a:r>
              <a:rPr lang="en-US" sz="2000" dirty="0"/>
              <a:t>Actually used by companies and governments (more on this later)</a:t>
            </a:r>
          </a:p>
          <a:p>
            <a:endParaRPr lang="en-US" sz="2000" dirty="0"/>
          </a:p>
          <a:p>
            <a:r>
              <a:rPr lang="en-US" sz="2000" b="1" i="1" dirty="0"/>
              <a:t>Fundamentally: How you choose a rotation period to maximize the value of land when it can be harvest, replanted, and used forever on a T-year cycle?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2E6F46-0A05-89D7-4744-CCA7068A2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667" y="1104752"/>
            <a:ext cx="4389120" cy="19202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D37DF8-2EBD-B5FA-2FCB-BF06AE71E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667" y="4114024"/>
            <a:ext cx="4389120" cy="150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17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AFDD4-AE14-A5F4-1AD7-DCEA68BC8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Now… Models of resource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037D7-4F94-550B-08EF-F04E0F083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168" y="1825625"/>
            <a:ext cx="10908632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Non-renewable resource management via Hotelling</a:t>
            </a:r>
          </a:p>
          <a:p>
            <a:r>
              <a:rPr lang="en-US" dirty="0"/>
              <a:t>Renewable resource management </a:t>
            </a:r>
          </a:p>
          <a:p>
            <a:pPr lvl="1"/>
            <a:r>
              <a:rPr lang="en-US" dirty="0"/>
              <a:t>Fisheries</a:t>
            </a:r>
          </a:p>
          <a:p>
            <a:pPr lvl="1"/>
            <a:r>
              <a:rPr lang="en-US" dirty="0"/>
              <a:t>Forestry</a:t>
            </a:r>
          </a:p>
          <a:p>
            <a:pPr lvl="1"/>
            <a:endParaRPr lang="en-US" dirty="0"/>
          </a:p>
          <a:p>
            <a:r>
              <a:rPr lang="en-US" dirty="0"/>
              <a:t>Why? They’re classic econ examples and fun/easy to code in GAMS</a:t>
            </a:r>
          </a:p>
        </p:txBody>
      </p:sp>
    </p:spTree>
    <p:extLst>
      <p:ext uri="{BB962C8B-B14F-4D97-AF65-F5344CB8AC3E}">
        <p14:creationId xmlns:p14="http://schemas.microsoft.com/office/powerpoint/2010/main" val="29616043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8AB89-94BE-718B-68D8-1C1841E6F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difference with Faustmann and others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C5C75-FCD3-69C9-D48D-E755E9C6A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3139"/>
            <a:ext cx="10515600" cy="3913823"/>
          </a:xfrm>
        </p:spPr>
        <p:txBody>
          <a:bodyPr/>
          <a:lstStyle/>
          <a:p>
            <a:r>
              <a:rPr lang="en-US" dirty="0"/>
              <a:t>In this sense – our choice variable is the optimal ‘timing’ of when to harvest, it is not some harvest amount</a:t>
            </a:r>
          </a:p>
          <a:p>
            <a:endParaRPr lang="en-US" dirty="0"/>
          </a:p>
          <a:p>
            <a:r>
              <a:rPr lang="en-US" dirty="0"/>
              <a:t>That is – we are choosing the length of time between the planting period and harvesting that maximizes our long-run (to infinity!) profits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5736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E82D3-E465-2A2A-C90E-06AE5CD07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Faustmann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F41C9E-F8EA-B4E5-1D2F-94C25F936E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Objective: Maximize the value of the land, discounted over time</a:t>
                </a:r>
              </a:p>
              <a:p>
                <a:pPr lvl="1"/>
                <a:r>
                  <a:rPr lang="en-US" dirty="0"/>
                  <a:t>Value a function of when you harvest – </a:t>
                </a:r>
                <a:r>
                  <a:rPr lang="en-US" i="1" dirty="0"/>
                  <a:t>V(T)</a:t>
                </a:r>
              </a:p>
              <a:p>
                <a:pPr lvl="1"/>
                <a:r>
                  <a:rPr lang="en-US" dirty="0"/>
                  <a:t>Cost of replanting - </a:t>
                </a:r>
                <a:r>
                  <a:rPr lang="en-US" i="1" dirty="0"/>
                  <a:t>c</a:t>
                </a:r>
              </a:p>
              <a:p>
                <a:pPr lvl="1"/>
                <a:r>
                  <a:rPr lang="en-US" dirty="0"/>
                  <a:t>Balancing present vs future (discounting)</a:t>
                </a:r>
              </a:p>
              <a:p>
                <a:pPr lvl="1"/>
                <a:r>
                  <a:rPr lang="en-US" dirty="0"/>
                  <a:t>Replanting infinitely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Total value == Land Expectation Value (LEV)</a:t>
                </a:r>
              </a:p>
              <a:p>
                <a:endParaRPr lang="en-US" dirty="0"/>
              </a:p>
              <a:p>
                <a:r>
                  <a:rPr lang="en-US" dirty="0"/>
                  <a:t>Value from one harvest taken at time </a:t>
                </a:r>
                <a:r>
                  <a:rPr lang="en-US" i="1" dirty="0"/>
                  <a:t>T</a:t>
                </a:r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F41C9E-F8EA-B4E5-1D2F-94C25F936E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31673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C9366-49F3-12FF-EAAA-D6893B30F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07D33-37A7-FCE0-014C-EE2B779C4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Faustmann Model [II]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B97EBE-6D30-CD9F-2172-F6E4DDC3F5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Value from one harvest taken at time </a:t>
                </a:r>
                <a:r>
                  <a:rPr lang="en-US" i="1" dirty="0"/>
                  <a:t>T</a:t>
                </a:r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Now – Add on discounting over infinite time: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𝐿𝐸𝑉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𝑟𝑇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Note: -1 comes from the sum of the infinite series..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𝑘𝑟𝑇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𝑟𝑇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𝑟𝑇</m:t>
                              </m:r>
                            </m:sup>
                          </m:sSup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𝑟𝑇</m:t>
                              </m:r>
                            </m:sup>
                          </m:sSup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𝑟𝑇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𝑟𝑇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𝑟𝑇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B97EBE-6D30-CD9F-2172-F6E4DDC3F5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2616" b="-3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73049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7BEF2-DF17-DC57-5D50-E69DA6246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F95E1-1FFF-2904-755C-86B0E6FF6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Faustmann Model [II]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C8B4F9-B1F9-9A8C-8823-D96B0BE849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Goal – maximize LEV by choosing rotation harvest length, </a:t>
                </a:r>
                <a:r>
                  <a:rPr lang="en-US" i="1" dirty="0"/>
                  <a:t>T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𝑎𝑥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mr>
                      </m: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𝐿𝐸𝑉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Recall quotient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den>
                          </m:f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𝑑𝑇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C8B4F9-B1F9-9A8C-8823-D96B0BE849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62652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FC312-98CB-DAA9-16F4-958BA3B3C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AE738-1A71-139A-CFFB-4459E3EA5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Faustmann Model [III]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D4C21A-6E10-B91C-2FE0-31CE3FF868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First order condition, set to zero: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𝑑𝐿𝐸𝑉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𝑑𝑇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𝑟𝑇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Implies: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D4C21A-6E10-B91C-2FE0-31CE3FF868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  <a:blipFill>
                <a:blip r:embed="rId2"/>
                <a:stretch>
                  <a:fillRect l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B8E08DA-97E2-7FD2-551C-5D6C6A45E3D9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812332" y="5646821"/>
            <a:ext cx="1551121" cy="5693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2207024-7599-C37B-CACC-52238BDFA7BA}"/>
              </a:ext>
            </a:extLst>
          </p:cNvPr>
          <p:cNvSpPr txBox="1"/>
          <p:nvPr/>
        </p:nvSpPr>
        <p:spPr>
          <a:xfrm>
            <a:off x="199950" y="6216133"/>
            <a:ext cx="5224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Marginal increase in time value [x] Perpetuity factor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CC91B7-1209-8231-A26C-072C524AFB4A}"/>
              </a:ext>
            </a:extLst>
          </p:cNvPr>
          <p:cNvSpPr txBox="1"/>
          <p:nvPr/>
        </p:nvSpPr>
        <p:spPr>
          <a:xfrm>
            <a:off x="6062964" y="6077633"/>
            <a:ext cx="4890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Opportunity cost of capital tied up in the stand, </a:t>
            </a:r>
          </a:p>
          <a:p>
            <a:r>
              <a:rPr lang="en-US" dirty="0"/>
              <a:t>including delayed profits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51F0C0-1847-D30D-D89A-4AFFE05B9CD5}"/>
              </a:ext>
            </a:extLst>
          </p:cNvPr>
          <p:cNvCxnSpPr>
            <a:cxnSpLocks/>
          </p:cNvCxnSpPr>
          <p:nvPr/>
        </p:nvCxnSpPr>
        <p:spPr>
          <a:xfrm flipH="1" flipV="1">
            <a:off x="7398846" y="5511885"/>
            <a:ext cx="718459" cy="565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95386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20D1C-1D8E-5214-E263-BA3292E4A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EE9A7-D65D-F18E-684A-5AD505660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Faustmann Equation [I]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DA6E7B-452E-16B8-5AC6-B50D7A715D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𝑟𝑇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LHS implies: The gain from waiting</a:t>
                </a:r>
              </a:p>
              <a:p>
                <a:pPr>
                  <a:buFontTx/>
                  <a:buChar char="-"/>
                </a:pPr>
                <a:r>
                  <a:rPr lang="en-US" dirty="0"/>
                  <a:t>V’(T): how much money you’d make if you waited a tiny bit</a:t>
                </a:r>
              </a:p>
              <a:p>
                <a:pPr>
                  <a:buFontTx/>
                  <a:buChar char="-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: perpetuity factor -&gt; the value lost in waiting</a:t>
                </a:r>
              </a:p>
              <a:p>
                <a:pPr lvl="3">
                  <a:buFontTx/>
                  <a:buChar char="-"/>
                </a:pPr>
                <a:r>
                  <a:rPr lang="en-US" sz="2400" dirty="0"/>
                  <a:t>We want our money now!</a:t>
                </a:r>
              </a:p>
              <a:p>
                <a:pPr lvl="3">
                  <a:buFontTx/>
                  <a:buChar char="-"/>
                </a:pPr>
                <a:endParaRPr lang="en-US" sz="2400" dirty="0"/>
              </a:p>
              <a:p>
                <a:pPr>
                  <a:buFontTx/>
                  <a:buChar char="-"/>
                </a:pPr>
                <a:r>
                  <a:rPr lang="en-US" sz="3400" dirty="0"/>
                  <a:t>In short: this is the PV of growing trees just a tiny bit longer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DA6E7B-452E-16B8-5AC6-B50D7A715D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  <a:blipFill>
                <a:blip r:embed="rId2"/>
                <a:stretch>
                  <a:fillRect l="-1568" t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43AED66-4C7D-D89D-511A-78E17B8A2A5F}"/>
              </a:ext>
            </a:extLst>
          </p:cNvPr>
          <p:cNvCxnSpPr>
            <a:cxnSpLocks/>
          </p:cNvCxnSpPr>
          <p:nvPr/>
        </p:nvCxnSpPr>
        <p:spPr>
          <a:xfrm flipV="1">
            <a:off x="3104432" y="2497681"/>
            <a:ext cx="1551121" cy="5693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CA2ED40-D77C-145E-B20F-AE7EEE6D4844}"/>
              </a:ext>
            </a:extLst>
          </p:cNvPr>
          <p:cNvSpPr txBox="1"/>
          <p:nvPr/>
        </p:nvSpPr>
        <p:spPr>
          <a:xfrm>
            <a:off x="250750" y="3244334"/>
            <a:ext cx="5224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Marginal increase in time value [x] Perpetuity factor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6F2BE0-EF21-B2A8-A422-2C4F05D3999A}"/>
              </a:ext>
            </a:extLst>
          </p:cNvPr>
          <p:cNvSpPr txBox="1"/>
          <p:nvPr/>
        </p:nvSpPr>
        <p:spPr>
          <a:xfrm>
            <a:off x="6177264" y="3063971"/>
            <a:ext cx="4890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Opportunity cost of capital tied up in the stand, 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including delayed profits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CED823-F843-2640-2961-503B049ACA2A}"/>
              </a:ext>
            </a:extLst>
          </p:cNvPr>
          <p:cNvCxnSpPr>
            <a:cxnSpLocks/>
          </p:cNvCxnSpPr>
          <p:nvPr/>
        </p:nvCxnSpPr>
        <p:spPr>
          <a:xfrm flipH="1" flipV="1">
            <a:off x="7430596" y="2363287"/>
            <a:ext cx="718459" cy="565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8998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98CE7-53EF-A147-912B-FA6F62A5E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01010-AE3B-C3F4-E99E-7E6B23940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Faustmann Equation [II]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2926F3-DB0B-EA7D-79C5-A4B4CA9C4F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𝑟𝑇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𝑟𝑇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RHS implies: The cost of waiting</a:t>
                </a:r>
              </a:p>
              <a:p>
                <a:pPr>
                  <a:buFontTx/>
                  <a:buChar char="-"/>
                </a:pPr>
                <a:r>
                  <a:rPr lang="en-US" dirty="0"/>
                  <a:t>(V(T)-c): Profit you’d take, right now</a:t>
                </a:r>
              </a:p>
              <a:p>
                <a:pPr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: the return you’d get if you put that money in the bank</a:t>
                </a:r>
              </a:p>
              <a:p>
                <a:pPr>
                  <a:buFontTx/>
                  <a:buChar char="-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𝑟𝑇</m:t>
                        </m:r>
                      </m:sup>
                    </m:sSup>
                  </m:oMath>
                </a14:m>
                <a:r>
                  <a:rPr lang="en-US" sz="2400" dirty="0"/>
                  <a:t>: value of getting that money sooner versus later</a:t>
                </a:r>
              </a:p>
              <a:p>
                <a:pPr>
                  <a:buFontTx/>
                  <a:buChar char="-"/>
                </a:pPr>
                <a:r>
                  <a:rPr lang="en-US" sz="3400" dirty="0"/>
                  <a:t>In short: opportunity cost of not harvesting and reinvesting that money right now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2926F3-DB0B-EA7D-79C5-A4B4CA9C4F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  <a:blipFill>
                <a:blip r:embed="rId2"/>
                <a:stretch>
                  <a:fillRect l="-1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FAD7E9F-282D-465B-65F2-379735D7B7B2}"/>
              </a:ext>
            </a:extLst>
          </p:cNvPr>
          <p:cNvCxnSpPr>
            <a:cxnSpLocks/>
          </p:cNvCxnSpPr>
          <p:nvPr/>
        </p:nvCxnSpPr>
        <p:spPr>
          <a:xfrm flipV="1">
            <a:off x="3104432" y="2497681"/>
            <a:ext cx="1551121" cy="5693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044FF35-C1BD-74DB-C636-0406ADF0A3C6}"/>
              </a:ext>
            </a:extLst>
          </p:cNvPr>
          <p:cNvSpPr txBox="1"/>
          <p:nvPr/>
        </p:nvSpPr>
        <p:spPr>
          <a:xfrm>
            <a:off x="250750" y="3244334"/>
            <a:ext cx="5224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Marginal increase in time value [x] Perpetuity factor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46DA18-547A-C7FB-0B6D-4886CEF8130A}"/>
              </a:ext>
            </a:extLst>
          </p:cNvPr>
          <p:cNvSpPr txBox="1"/>
          <p:nvPr/>
        </p:nvSpPr>
        <p:spPr>
          <a:xfrm>
            <a:off x="6177264" y="3063971"/>
            <a:ext cx="4890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Opportunity cost of capital tied up in the stand, </a:t>
            </a:r>
          </a:p>
          <a:p>
            <a:r>
              <a:rPr lang="en-US" dirty="0"/>
              <a:t>including delayed profits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1E93FDE-F7CD-2530-880F-57D5F2882EA1}"/>
              </a:ext>
            </a:extLst>
          </p:cNvPr>
          <p:cNvCxnSpPr>
            <a:cxnSpLocks/>
          </p:cNvCxnSpPr>
          <p:nvPr/>
        </p:nvCxnSpPr>
        <p:spPr>
          <a:xfrm flipH="1" flipV="1">
            <a:off x="7430596" y="2363287"/>
            <a:ext cx="718459" cy="565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4161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9595B-B45F-710B-AD11-03B671649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7915C-8E97-9326-38EB-2E6B9BF10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Faustmann Equation [III]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326010-58E4-C034-766C-537C63FC2D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𝑟𝑇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𝑟𝑇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In short – the forester should wait until the value of waiting equates to the opportunity cost of harvesting/reinvesting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326010-58E4-C034-766C-537C63FC2D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  <a:blipFill>
                <a:blip r:embed="rId2"/>
                <a:stretch>
                  <a:fillRect l="-1206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912CFEC-2AB5-3F5B-BB76-E7F702B36934}"/>
              </a:ext>
            </a:extLst>
          </p:cNvPr>
          <p:cNvCxnSpPr>
            <a:cxnSpLocks/>
          </p:cNvCxnSpPr>
          <p:nvPr/>
        </p:nvCxnSpPr>
        <p:spPr>
          <a:xfrm flipV="1">
            <a:off x="3104432" y="2497681"/>
            <a:ext cx="1551121" cy="5693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F56E61F-F653-FAE5-0D04-769072B0CC3B}"/>
              </a:ext>
            </a:extLst>
          </p:cNvPr>
          <p:cNvSpPr txBox="1"/>
          <p:nvPr/>
        </p:nvSpPr>
        <p:spPr>
          <a:xfrm>
            <a:off x="250750" y="3244334"/>
            <a:ext cx="4922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PV of growing trees just a tiny bit longer (waiting)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AD2E20-9EBD-1BF5-2167-55B367C7BB8A}"/>
              </a:ext>
            </a:extLst>
          </p:cNvPr>
          <p:cNvSpPr txBox="1"/>
          <p:nvPr/>
        </p:nvSpPr>
        <p:spPr>
          <a:xfrm>
            <a:off x="6177264" y="3063971"/>
            <a:ext cx="4363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opportunity cost of not harvesting and reinvesting that money (right now)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151087-9DA2-4F1D-7CDC-0F5165F8FF5C}"/>
              </a:ext>
            </a:extLst>
          </p:cNvPr>
          <p:cNvCxnSpPr>
            <a:cxnSpLocks/>
          </p:cNvCxnSpPr>
          <p:nvPr/>
        </p:nvCxnSpPr>
        <p:spPr>
          <a:xfrm flipH="1" flipV="1">
            <a:off x="7430596" y="2363287"/>
            <a:ext cx="718459" cy="565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2685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3DD98-281E-A19B-5C90-F8E8C9E65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50E89-4A31-1B15-3A07-EC77162A8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Faustmann Equation [III]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3B9EAD-A379-5459-CBE7-957CE42220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8150" y="1825624"/>
                <a:ext cx="11436350" cy="48799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𝑟𝑇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𝑟𝑇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An analogy – “forest” is $’s in a saving account</a:t>
                </a:r>
              </a:p>
              <a:p>
                <a:pPr>
                  <a:buFontTx/>
                  <a:buChar char="-"/>
                </a:pPr>
                <a:r>
                  <a:rPr lang="en-US" dirty="0"/>
                  <a:t>When growing quickly, you’re making good money and should let it sit</a:t>
                </a:r>
              </a:p>
              <a:p>
                <a:pPr>
                  <a:buFontTx/>
                  <a:buChar char="-"/>
                </a:pPr>
                <a:r>
                  <a:rPr lang="en-US" dirty="0"/>
                  <a:t>When growing slowly, relative to other opportunities, should take it out (harvest) and put the money somewhere else</a:t>
                </a:r>
              </a:p>
              <a:p>
                <a:pPr>
                  <a:buFontTx/>
                  <a:buChar char="-"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3B9EAD-A379-5459-CBE7-957CE42220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8150" y="1825624"/>
                <a:ext cx="11436350" cy="4879975"/>
              </a:xfrm>
              <a:blipFill>
                <a:blip r:embed="rId2"/>
                <a:stretch>
                  <a:fillRect l="-11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B5B902A-446C-DA71-7720-408FF3084B22}"/>
              </a:ext>
            </a:extLst>
          </p:cNvPr>
          <p:cNvCxnSpPr>
            <a:cxnSpLocks/>
          </p:cNvCxnSpPr>
          <p:nvPr/>
        </p:nvCxnSpPr>
        <p:spPr>
          <a:xfrm flipV="1">
            <a:off x="3104432" y="2497681"/>
            <a:ext cx="1551121" cy="5693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2AD46F-D0F9-D1D4-BD9D-A9E0738C49D2}"/>
              </a:ext>
            </a:extLst>
          </p:cNvPr>
          <p:cNvSpPr txBox="1"/>
          <p:nvPr/>
        </p:nvSpPr>
        <p:spPr>
          <a:xfrm>
            <a:off x="250750" y="3244334"/>
            <a:ext cx="4922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PV of growing trees just a tiny bit longer (waiting)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807B38-79D1-ADF6-E7D8-D4EE1D1B3804}"/>
              </a:ext>
            </a:extLst>
          </p:cNvPr>
          <p:cNvSpPr txBox="1"/>
          <p:nvPr/>
        </p:nvSpPr>
        <p:spPr>
          <a:xfrm>
            <a:off x="6177264" y="3063971"/>
            <a:ext cx="4363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opportunity cost of not harvesting and reinvesting that money (right now)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1897930-2171-1200-3428-50DBED680F0D}"/>
              </a:ext>
            </a:extLst>
          </p:cNvPr>
          <p:cNvCxnSpPr>
            <a:cxnSpLocks/>
          </p:cNvCxnSpPr>
          <p:nvPr/>
        </p:nvCxnSpPr>
        <p:spPr>
          <a:xfrm flipH="1" flipV="1">
            <a:off x="7430596" y="2363287"/>
            <a:ext cx="718459" cy="565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8385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A6117-7EF6-34B3-B28E-2F292DBC8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full Faustmann model…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4D76AC-5633-2A9F-B9D0-0B6B64EBFF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Parameters</a:t>
                </a:r>
              </a:p>
              <a:p>
                <a:pPr marL="0" indent="0">
                  <a:buNone/>
                </a:pPr>
                <a:r>
                  <a:rPr lang="en-US" dirty="0"/>
                  <a:t>p: price = 1000</a:t>
                </a:r>
              </a:p>
              <a:p>
                <a:pPr marL="0" indent="0">
                  <a:buNone/>
                </a:pPr>
                <a:r>
                  <a:rPr lang="en-US" dirty="0"/>
                  <a:t>r: discount rate = 0.1</a:t>
                </a:r>
              </a:p>
              <a:p>
                <a:pPr marL="0" indent="0">
                  <a:buNone/>
                </a:pPr>
                <a:r>
                  <a:rPr lang="en-US" dirty="0"/>
                  <a:t>c: replanting cost = 500</a:t>
                </a:r>
              </a:p>
              <a:p>
                <a:pPr marL="0" indent="0">
                  <a:buNone/>
                </a:pPr>
                <a:r>
                  <a:rPr lang="en-US" dirty="0"/>
                  <a:t>f: growth rate = 0.08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dirty="0"/>
                  <a:t>: initial stand = 100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4D76AC-5633-2A9F-B9D0-0B6B64EBFF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4EED4AB-BCC8-53B1-FC13-3B9E06104C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1690688"/>
                <a:ext cx="504952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Variables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Z – present value of profit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T – rotation period (years)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Objective: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𝑎𝑥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mr>
                      </m: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4EED4AB-BCC8-53B1-FC13-3B9E06104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690688"/>
                <a:ext cx="5049520" cy="4351338"/>
              </a:xfrm>
              <a:prstGeom prst="rect">
                <a:avLst/>
              </a:prstGeom>
              <a:blipFill>
                <a:blip r:embed="rId3"/>
                <a:stretch>
                  <a:fillRect l="-2764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9261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2018F-FFA6-C6A5-629F-D4E4D2C6F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58F071-9CB3-5D25-21F7-EC23B078E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261" y="1027906"/>
            <a:ext cx="7772400" cy="54256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9A7171-D618-4E9A-74C4-050CDEEA4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OARs and PPGs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3D04024-E7E7-6335-45DC-968ED99C8496}"/>
              </a:ext>
            </a:extLst>
          </p:cNvPr>
          <p:cNvSpPr txBox="1">
            <a:spLocks/>
          </p:cNvSpPr>
          <p:nvPr/>
        </p:nvSpPr>
        <p:spPr>
          <a:xfrm>
            <a:off x="239486" y="1868993"/>
            <a:ext cx="4330840" cy="41371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Main focus is now on…</a:t>
            </a:r>
          </a:p>
          <a:p>
            <a:pPr marL="285750" indent="-285750"/>
            <a:r>
              <a:rPr lang="en-US" dirty="0"/>
              <a:t>Private goods</a:t>
            </a:r>
          </a:p>
          <a:p>
            <a:pPr marL="742950" lvl="1" indent="-285750"/>
            <a:r>
              <a:rPr lang="en-US" b="1" i="1" dirty="0"/>
              <a:t>Privately-owned mine, an oil-field, ..</a:t>
            </a:r>
          </a:p>
          <a:p>
            <a:pPr marL="742950" lvl="1" indent="-285750"/>
            <a:r>
              <a:rPr lang="en-US" dirty="0"/>
              <a:t>Personal farm</a:t>
            </a:r>
          </a:p>
          <a:p>
            <a:pPr marL="285750" indent="-285750"/>
            <a:endParaRPr lang="en-US" dirty="0"/>
          </a:p>
          <a:p>
            <a:pPr marL="285750" indent="-285750"/>
            <a:r>
              <a:rPr lang="en-US" dirty="0"/>
              <a:t>Open access resources</a:t>
            </a:r>
          </a:p>
          <a:p>
            <a:pPr marL="742950" lvl="1" indent="-285750"/>
            <a:r>
              <a:rPr lang="en-US" dirty="0"/>
              <a:t>Common-pool oil field</a:t>
            </a:r>
          </a:p>
          <a:p>
            <a:pPr marL="742950" lvl="1" indent="-285750"/>
            <a:r>
              <a:rPr lang="en-US" b="1" i="1" dirty="0"/>
              <a:t>Fisheries</a:t>
            </a:r>
          </a:p>
          <a:p>
            <a:pPr marL="742950" lvl="1" indent="-285750"/>
            <a:r>
              <a:rPr lang="en-US" dirty="0"/>
              <a:t>Groundwater</a:t>
            </a:r>
          </a:p>
          <a:p>
            <a:pPr marL="742950" lvl="1" indent="-285750"/>
            <a:r>
              <a:rPr lang="en-US" b="1" i="1" dirty="0"/>
              <a:t>Forests</a:t>
            </a:r>
          </a:p>
          <a:p>
            <a:pPr marL="285750" indent="-285750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54894B-88C1-34D8-5FD9-06F3DCC983E8}"/>
              </a:ext>
            </a:extLst>
          </p:cNvPr>
          <p:cNvSpPr txBox="1"/>
          <p:nvPr/>
        </p:nvSpPr>
        <p:spPr>
          <a:xfrm>
            <a:off x="9073661" y="3140559"/>
            <a:ext cx="1627833" cy="120032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Require different management strategies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C655B5-C238-539F-EDC6-D2D7F7B34AB8}"/>
              </a:ext>
            </a:extLst>
          </p:cNvPr>
          <p:cNvCxnSpPr>
            <a:cxnSpLocks/>
          </p:cNvCxnSpPr>
          <p:nvPr/>
        </p:nvCxnSpPr>
        <p:spPr>
          <a:xfrm>
            <a:off x="8661679" y="1328894"/>
            <a:ext cx="0" cy="4489102"/>
          </a:xfrm>
          <a:prstGeom prst="line">
            <a:avLst/>
          </a:prstGeom>
          <a:ln w="381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1459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99F36-2FF6-A569-A2FF-78F0CAE49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Faustmann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2F6B7-026B-C801-29BA-CFFD034E1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>
                <a:hlinkClick r:id="rId2"/>
              </a:rPr>
              <a:t>https://demonstrations.wolfram.com/FaustmannsRuleOfOptimalRotation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GAMS model – </a:t>
            </a:r>
            <a:r>
              <a:rPr lang="en-US" dirty="0" err="1"/>
              <a:t>faustmann.gms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13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1B728-91D8-F655-436D-A2E26007F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Faustmann in practice [I]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447D4-9058-B09F-B802-F36895ABE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" y="1690688"/>
            <a:ext cx="6260878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Several large timber companies (Weyerhaeuser, Rayonier) use Faustmann for their even-aged plantations</a:t>
            </a:r>
          </a:p>
          <a:p>
            <a:r>
              <a:rPr lang="en-US" dirty="0"/>
              <a:t>Model used to..</a:t>
            </a:r>
          </a:p>
          <a:p>
            <a:pPr lvl="1"/>
            <a:r>
              <a:rPr lang="en-US" dirty="0"/>
              <a:t>Determine optimal rotation ages (equipment planning)</a:t>
            </a:r>
          </a:p>
          <a:p>
            <a:pPr lvl="1"/>
            <a:r>
              <a:rPr lang="en-US" dirty="0"/>
              <a:t>Evaluate land value and ‘silvicultural’ intervention</a:t>
            </a:r>
          </a:p>
          <a:p>
            <a:pPr lvl="1"/>
            <a:r>
              <a:rPr lang="en-US" dirty="0"/>
              <a:t>Consider how market prices/trends impact land value</a:t>
            </a:r>
          </a:p>
          <a:p>
            <a:r>
              <a:rPr lang="en-US" dirty="0"/>
              <a:t>Include stochastic extensions for pests/drought/…</a:t>
            </a:r>
          </a:p>
        </p:txBody>
      </p:sp>
      <p:pic>
        <p:nvPicPr>
          <p:cNvPr id="2050" name="Picture 2" descr="Weyerhaeuser International Headquarters | TCLF">
            <a:extLst>
              <a:ext uri="{FF2B5EF4-FFF2-40B4-BE49-F238E27FC236}">
                <a16:creationId xmlns:a16="http://schemas.microsoft.com/office/drawing/2014/main" id="{E84D92BE-499C-C763-CC36-F5F06D654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922" y="3318053"/>
            <a:ext cx="5644128" cy="317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eyerhaeuser Announces New Sustainability Strategy">
            <a:extLst>
              <a:ext uri="{FF2B5EF4-FFF2-40B4-BE49-F238E27FC236}">
                <a16:creationId xmlns:a16="http://schemas.microsoft.com/office/drawing/2014/main" id="{EFCA3380-428E-7158-EB2E-8B82962A1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326" y="594680"/>
            <a:ext cx="4487320" cy="2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1457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8CB90-F15E-B5A3-C3CE-99542FA7F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C3853-4819-176A-0351-7D5D6084A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Faustmann in practice [II]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9AF7366-84AF-134E-FCF0-C40648707DEB}"/>
              </a:ext>
            </a:extLst>
          </p:cNvPr>
          <p:cNvGraphicFramePr>
            <a:graphicFrameLocks noGrp="1"/>
          </p:cNvGraphicFramePr>
          <p:nvPr/>
        </p:nvGraphicFramePr>
        <p:xfrm>
          <a:off x="958850" y="3801605"/>
          <a:ext cx="10896600" cy="2809875"/>
        </p:xfrm>
        <a:graphic>
          <a:graphicData uri="http://schemas.openxmlformats.org/drawingml/2006/table">
            <a:tbl>
              <a:tblPr/>
              <a:tblGrid>
                <a:gridCol w="2574034">
                  <a:extLst>
                    <a:ext uri="{9D8B030D-6E8A-4147-A177-3AD203B41FA5}">
                      <a16:colId xmlns:a16="http://schemas.microsoft.com/office/drawing/2014/main" val="1830477163"/>
                    </a:ext>
                  </a:extLst>
                </a:gridCol>
                <a:gridCol w="4557016">
                  <a:extLst>
                    <a:ext uri="{9D8B030D-6E8A-4147-A177-3AD203B41FA5}">
                      <a16:colId xmlns:a16="http://schemas.microsoft.com/office/drawing/2014/main" val="2040882039"/>
                    </a:ext>
                  </a:extLst>
                </a:gridCol>
                <a:gridCol w="3765550">
                  <a:extLst>
                    <a:ext uri="{9D8B030D-6E8A-4147-A177-3AD203B41FA5}">
                      <a16:colId xmlns:a16="http://schemas.microsoft.com/office/drawing/2014/main" val="317249645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Aspect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Finland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Sweden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539011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State forest agency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Metsähallitus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Sveaskog + Skogsstyrelsen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882233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Private ownership share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~60% private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~80% private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354695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Use of Faustmann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Directly for state rotation planning and LEV mapping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Strategic planning and </a:t>
                      </a:r>
                      <a:r>
                        <a:rPr lang="en-US" sz="1800" b="1" i="1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private advising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805552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Biodiversity integration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Hartman-style extensions common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Multi-objective optimization more common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863043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Modeling platforms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SIMO, Heureka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PlanWise, Heureka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176412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Discount rate differences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Lower for state/public forest objectives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More market-based in private land models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2556590"/>
                  </a:ext>
                </a:extLst>
              </a:tr>
            </a:tbl>
          </a:graphicData>
        </a:graphic>
      </p:graphicFrame>
      <p:pic>
        <p:nvPicPr>
          <p:cNvPr id="4098" name="Picture 2" descr="Finland - Wikipedia">
            <a:extLst>
              <a:ext uri="{FF2B5EF4-FFF2-40B4-BE49-F238E27FC236}">
                <a16:creationId xmlns:a16="http://schemas.microsoft.com/office/drawing/2014/main" id="{4F55F89D-EFE8-AC1B-1D3F-945E67D77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350" y="1517650"/>
            <a:ext cx="31750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weden - Wikipedia">
            <a:extLst>
              <a:ext uri="{FF2B5EF4-FFF2-40B4-BE49-F238E27FC236}">
                <a16:creationId xmlns:a16="http://schemas.microsoft.com/office/drawing/2014/main" id="{F10808E8-944F-3805-EDFA-0D8364A48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0" y="1578769"/>
            <a:ext cx="3175000" cy="199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8163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9FD24E47-DE7D-4765-15F9-7A72A97FA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375" y="1437556"/>
            <a:ext cx="5970476" cy="416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F7F8E4-CAAF-4454-242E-B6CABA5D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Faustmann in Practice [III]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7C886-BF70-6C80-BC2E-CA4607C06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227" y="1812836"/>
            <a:ext cx="643255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Extension of Faustman = Hartman</a:t>
            </a:r>
          </a:p>
          <a:p>
            <a:r>
              <a:rPr lang="en-US" dirty="0"/>
              <a:t>Includes ecological/environmental services</a:t>
            </a:r>
          </a:p>
          <a:p>
            <a:endParaRPr lang="en-US" dirty="0"/>
          </a:p>
          <a:p>
            <a:r>
              <a:rPr lang="en-US" dirty="0"/>
              <a:t>Used by REDD+ </a:t>
            </a:r>
          </a:p>
          <a:p>
            <a:pPr lvl="1"/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Reducing Emissions from Deforestation and Forest Degradation</a:t>
            </a:r>
          </a:p>
          <a:p>
            <a:pPr lvl="1"/>
            <a:r>
              <a:rPr lang="en-US" dirty="0">
                <a:solidFill>
                  <a:srgbClr val="001D35"/>
                </a:solidFill>
                <a:latin typeface="Google Sans"/>
              </a:rPr>
              <a:t>Discussed previously – provides carbon offset credits</a:t>
            </a:r>
          </a:p>
          <a:p>
            <a:pPr lvl="1"/>
            <a:r>
              <a:rPr lang="en-US" dirty="0">
                <a:solidFill>
                  <a:srgbClr val="001D35"/>
                </a:solidFill>
                <a:latin typeface="Google Sans"/>
              </a:rPr>
              <a:t>Pays countries/landowners not to deforest</a:t>
            </a:r>
          </a:p>
          <a:p>
            <a:pPr lvl="1"/>
            <a:r>
              <a:rPr lang="en-US" dirty="0">
                <a:solidFill>
                  <a:srgbClr val="001D35"/>
                </a:solidFill>
                <a:latin typeface="Google Sans"/>
              </a:rPr>
              <a:t>Equivalent to CRP but for forests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5340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C8BE2-4551-135A-0057-A35639F16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Brief on Hartman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6B26B1-4644-5C6D-40C9-CAE7EF1DC2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4672" y="2421683"/>
                <a:ext cx="4765949" cy="3353476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sz="1800">
                    <a:solidFill>
                      <a:schemeClr val="tx2"/>
                    </a:solidFill>
                  </a:rPr>
                  <a:t>Extends Faustman to add on the value of amenities:</a:t>
                </a:r>
              </a:p>
              <a:p>
                <a:pPr marL="0" indent="0">
                  <a:buNone/>
                </a:pPr>
                <a:endParaRPr lang="en-US" sz="1800" i="1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1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1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sz="1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𝑎𝑥</m:t>
                            </m:r>
                          </m:e>
                        </m:mr>
                        <m:mr>
                          <m:e>
                            <m:r>
                              <a:rPr lang="en-US" sz="1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mr>
                      </m:m>
                      <m:r>
                        <a:rPr lang="en-US" sz="1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𝐿𝐸𝑉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1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sz="1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1800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ctrlPr>
                                <a:rPr lang="en-US" sz="1800" b="1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sz="1800" b="1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sz="1800" b="1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  <m:e>
                              <m:r>
                                <a:rPr lang="en-US" sz="1800" b="1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d>
                                <m:dPr>
                                  <m:ctrlPr>
                                    <a:rPr lang="en-US" sz="1800" b="1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1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1800" b="1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1800" b="1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800" b="1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𝒓𝒕</m:t>
                                  </m:r>
                                </m:sup>
                              </m:sSup>
                              <m:r>
                                <a:rPr lang="en-US" sz="1800" b="1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𝒅𝒕</m:t>
                              </m:r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𝑟𝑇</m:t>
                              </m:r>
                            </m:sup>
                          </m:sSup>
                          <m:r>
                            <a:rPr lang="en-US" sz="1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1800">
                  <a:solidFill>
                    <a:schemeClr val="tx2"/>
                  </a:solidFill>
                </a:endParaRPr>
              </a:p>
              <a:p>
                <a:pPr marL="0" indent="0">
                  <a:buNone/>
                </a:pPr>
                <a:endParaRPr lang="en-US" sz="1800">
                  <a:solidFill>
                    <a:schemeClr val="tx2"/>
                  </a:solidFill>
                </a:endParaRPr>
              </a:p>
              <a:p>
                <a:pPr marL="0" indent="0">
                  <a:buNone/>
                </a:pPr>
                <a:r>
                  <a:rPr lang="en-US" sz="1800">
                    <a:solidFill>
                      <a:schemeClr val="tx2"/>
                    </a:solidFill>
                  </a:rPr>
                  <a:t>Basically: adds value to longer rotations – gaining amenity services while the forest stands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6B26B1-4644-5C6D-40C9-CAE7EF1DC2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4672" y="2421683"/>
                <a:ext cx="4765949" cy="3353476"/>
              </a:xfrm>
              <a:blipFill>
                <a:blip r:embed="rId2"/>
                <a:stretch>
                  <a:fillRect l="-1064" t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70D871E-0F09-BDB9-3982-5C9C767A12CD}"/>
              </a:ext>
            </a:extLst>
          </p:cNvPr>
          <p:cNvGraphicFramePr>
            <a:graphicFrameLocks noGrp="1"/>
          </p:cNvGraphicFramePr>
          <p:nvPr/>
        </p:nvGraphicFramePr>
        <p:xfrm>
          <a:off x="7105650" y="2075715"/>
          <a:ext cx="4744976" cy="3630115"/>
        </p:xfrm>
        <a:graphic>
          <a:graphicData uri="http://schemas.openxmlformats.org/drawingml/2006/table">
            <a:tbl>
              <a:tblPr/>
              <a:tblGrid>
                <a:gridCol w="1585461">
                  <a:extLst>
                    <a:ext uri="{9D8B030D-6E8A-4147-A177-3AD203B41FA5}">
                      <a16:colId xmlns:a16="http://schemas.microsoft.com/office/drawing/2014/main" val="431854112"/>
                    </a:ext>
                  </a:extLst>
                </a:gridCol>
                <a:gridCol w="1745164">
                  <a:extLst>
                    <a:ext uri="{9D8B030D-6E8A-4147-A177-3AD203B41FA5}">
                      <a16:colId xmlns:a16="http://schemas.microsoft.com/office/drawing/2014/main" val="879348937"/>
                    </a:ext>
                  </a:extLst>
                </a:gridCol>
                <a:gridCol w="1414351">
                  <a:extLst>
                    <a:ext uri="{9D8B030D-6E8A-4147-A177-3AD203B41FA5}">
                      <a16:colId xmlns:a16="http://schemas.microsoft.com/office/drawing/2014/main" val="2132404881"/>
                    </a:ext>
                  </a:extLst>
                </a:gridCol>
              </a:tblGrid>
              <a:tr h="400985">
                <a:tc>
                  <a:txBody>
                    <a:bodyPr/>
                    <a:lstStyle/>
                    <a:p>
                      <a:r>
                        <a:rPr lang="en-US" sz="1800" b="1" dirty="0"/>
                        <a:t>Feature</a:t>
                      </a:r>
                    </a:p>
                  </a:txBody>
                  <a:tcPr marL="91880" marR="91880" marT="45940" marB="459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Faustmann</a:t>
                      </a:r>
                    </a:p>
                  </a:txBody>
                  <a:tcPr marL="91880" marR="91880" marT="45940" marB="459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Hartman</a:t>
                      </a:r>
                    </a:p>
                  </a:txBody>
                  <a:tcPr marL="91880" marR="91880" marT="45940" marB="459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0367506"/>
                  </a:ext>
                </a:extLst>
              </a:tr>
              <a:tr h="942715">
                <a:tc>
                  <a:txBody>
                    <a:bodyPr/>
                    <a:lstStyle/>
                    <a:p>
                      <a:r>
                        <a:rPr lang="en-US" sz="1800" dirty="0"/>
                        <a:t>Maximizes</a:t>
                      </a:r>
                    </a:p>
                  </a:txBody>
                  <a:tcPr marL="91880" marR="91880" marT="45940" marB="459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Timber value</a:t>
                      </a:r>
                    </a:p>
                  </a:txBody>
                  <a:tcPr marL="91880" marR="91880" marT="45940" marB="459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Timber + amenity value</a:t>
                      </a:r>
                    </a:p>
                  </a:txBody>
                  <a:tcPr marL="91880" marR="91880" marT="45940" marB="459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1715516"/>
                  </a:ext>
                </a:extLst>
              </a:tr>
              <a:tr h="671850">
                <a:tc>
                  <a:txBody>
                    <a:bodyPr/>
                    <a:lstStyle/>
                    <a:p>
                      <a:r>
                        <a:rPr lang="en-US" sz="1800"/>
                        <a:t>Rotation age</a:t>
                      </a:r>
                    </a:p>
                  </a:txBody>
                  <a:tcPr marL="91880" marR="91880" marT="45940" marB="459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Usually shorter</a:t>
                      </a:r>
                    </a:p>
                  </a:txBody>
                  <a:tcPr marL="91880" marR="91880" marT="45940" marB="459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Often longer</a:t>
                      </a:r>
                    </a:p>
                  </a:txBody>
                  <a:tcPr marL="91880" marR="91880" marT="45940" marB="459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397617"/>
                  </a:ext>
                </a:extLst>
              </a:tr>
              <a:tr h="671850">
                <a:tc>
                  <a:txBody>
                    <a:bodyPr/>
                    <a:lstStyle/>
                    <a:p>
                      <a:r>
                        <a:rPr lang="en-US" sz="1800"/>
                        <a:t>Ecological services</a:t>
                      </a:r>
                    </a:p>
                  </a:txBody>
                  <a:tcPr marL="91880" marR="91880" marT="45940" marB="459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Ignored</a:t>
                      </a:r>
                    </a:p>
                  </a:txBody>
                  <a:tcPr marL="91880" marR="91880" marT="45940" marB="459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Included explicitly</a:t>
                      </a:r>
                    </a:p>
                  </a:txBody>
                  <a:tcPr marL="91880" marR="91880" marT="45940" marB="459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0628622"/>
                  </a:ext>
                </a:extLst>
              </a:tr>
              <a:tr h="942715">
                <a:tc>
                  <a:txBody>
                    <a:bodyPr/>
                    <a:lstStyle/>
                    <a:p>
                      <a:r>
                        <a:rPr lang="en-US" sz="1800"/>
                        <a:t>Relevant to</a:t>
                      </a:r>
                    </a:p>
                  </a:txBody>
                  <a:tcPr marL="91880" marR="91880" marT="45940" marB="459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Industrial timberland</a:t>
                      </a:r>
                    </a:p>
                  </a:txBody>
                  <a:tcPr marL="91880" marR="91880" marT="45940" marB="459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Multi-use or public forests</a:t>
                      </a:r>
                    </a:p>
                  </a:txBody>
                  <a:tcPr marL="91880" marR="91880" marT="45940" marB="459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271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04611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0FCC7-214B-59D9-948B-08C7405E2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Richard Hartman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44119-3F09-06A7-5006-4C96268D0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143" y="2717621"/>
            <a:ext cx="3734333" cy="3459341"/>
          </a:xfrm>
        </p:spPr>
        <p:txBody>
          <a:bodyPr/>
          <a:lstStyle/>
          <a:p>
            <a:r>
              <a:rPr lang="en-US" dirty="0"/>
              <a:t>Genuinely.. Tough to find more info on him</a:t>
            </a:r>
          </a:p>
          <a:p>
            <a:endParaRPr lang="en-US" dirty="0"/>
          </a:p>
          <a:p>
            <a:r>
              <a:rPr lang="en-US" dirty="0"/>
              <a:t>Forestry paper cited 1000+ times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016F5F-1B63-952E-A72F-0935E826C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306" y="1780376"/>
            <a:ext cx="7772400" cy="430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652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D304D-1FFA-D742-BDC5-9D56C6621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Faustmann in Practice [IV]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B4D7906-0DE9-7BD6-413D-367A9E7E297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7207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3DA0C-A99E-BD65-5417-4E0592BBB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to Hotelling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A5B00-9CC6-2767-82AF-C586B46F5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57499"/>
            <a:ext cx="10515600" cy="3319463"/>
          </a:xfrm>
        </p:spPr>
        <p:txBody>
          <a:bodyPr/>
          <a:lstStyle/>
          <a:p>
            <a:r>
              <a:rPr lang="en-US" dirty="0"/>
              <a:t>Hotelling -&gt; once you’ve extracted, there is no going back</a:t>
            </a:r>
          </a:p>
          <a:p>
            <a:pPr lvl="1"/>
            <a:r>
              <a:rPr lang="en-US" dirty="0"/>
              <a:t>Market structure makes for an interesting comparison</a:t>
            </a:r>
          </a:p>
          <a:p>
            <a:pPr lvl="1"/>
            <a:endParaRPr lang="en-US" dirty="0"/>
          </a:p>
          <a:p>
            <a:r>
              <a:rPr lang="en-US" dirty="0"/>
              <a:t>Faustmann -&gt; restarts the cycle</a:t>
            </a:r>
          </a:p>
          <a:p>
            <a:pPr lvl="1"/>
            <a:r>
              <a:rPr lang="en-US" dirty="0"/>
              <a:t>Thus, land value and replacement cost must be accounted for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3493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15757-B70D-90CB-5AFD-F0D4C8607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572" y="2967648"/>
            <a:ext cx="11624310" cy="1325563"/>
          </a:xfrm>
        </p:spPr>
        <p:txBody>
          <a:bodyPr/>
          <a:lstStyle/>
          <a:p>
            <a:pPr algn="ctr"/>
            <a:r>
              <a:rPr lang="en-US" dirty="0"/>
              <a:t>Do we see any problems with Faustmann?</a:t>
            </a:r>
          </a:p>
        </p:txBody>
      </p:sp>
    </p:spTree>
    <p:extLst>
      <p:ext uri="{BB962C8B-B14F-4D97-AF65-F5344CB8AC3E}">
        <p14:creationId xmlns:p14="http://schemas.microsoft.com/office/powerpoint/2010/main" val="42559334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31F62-3EAC-7671-25E6-56C15D063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Pros/cons of Faustmann</a:t>
            </a:r>
          </a:p>
        </p:txBody>
      </p:sp>
      <p:pic>
        <p:nvPicPr>
          <p:cNvPr id="1026" name="Picture 2" descr="The Debate Over the Clearcutting Method">
            <a:extLst>
              <a:ext uri="{FF2B5EF4-FFF2-40B4-BE49-F238E27FC236}">
                <a16:creationId xmlns:a16="http://schemas.microsoft.com/office/drawing/2014/main" id="{ACE2F7FE-6342-4F10-656B-74597720B9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012" y="1815545"/>
            <a:ext cx="654008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D668AE-0637-FB1F-4D62-16A7BDFD1774}"/>
              </a:ext>
            </a:extLst>
          </p:cNvPr>
          <p:cNvSpPr txBox="1">
            <a:spLocks/>
          </p:cNvSpPr>
          <p:nvPr/>
        </p:nvSpPr>
        <p:spPr>
          <a:xfrm>
            <a:off x="269098" y="1521069"/>
            <a:ext cx="5038259" cy="4879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Pros:</a:t>
            </a:r>
          </a:p>
          <a:p>
            <a:pPr lvl="1"/>
            <a:r>
              <a:rPr lang="en-US" dirty="0"/>
              <a:t>Easy/intuitive</a:t>
            </a:r>
          </a:p>
          <a:p>
            <a:pPr lvl="1"/>
            <a:r>
              <a:rPr lang="en-US" dirty="0"/>
              <a:t>Focus on PV</a:t>
            </a:r>
          </a:p>
          <a:p>
            <a:pPr lvl="1"/>
            <a:r>
              <a:rPr lang="en-US" dirty="0"/>
              <a:t>Easily-expandable</a:t>
            </a:r>
          </a:p>
          <a:p>
            <a:pPr lvl="1"/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Even-aged, clear-cutting</a:t>
            </a:r>
          </a:p>
          <a:p>
            <a:pPr lvl="1"/>
            <a:r>
              <a:rPr lang="en-US" dirty="0"/>
              <a:t>Ignores ecological services</a:t>
            </a:r>
          </a:p>
          <a:p>
            <a:pPr lvl="1"/>
            <a:r>
              <a:rPr lang="en-US" dirty="0"/>
              <a:t>Perfect foresight</a:t>
            </a:r>
          </a:p>
          <a:p>
            <a:pPr lvl="1"/>
            <a:r>
              <a:rPr lang="en-US" dirty="0"/>
              <a:t>Super simple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607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68744-A35A-881D-BA76-C01514C16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models for resources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FB140-5BFD-65AF-3167-167A09B6C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514" y="1825625"/>
            <a:ext cx="1083128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Hotelling model (non-renewable resources)</a:t>
            </a:r>
          </a:p>
          <a:p>
            <a:pPr lvl="1"/>
            <a:r>
              <a:rPr lang="en-US" dirty="0"/>
              <a:t>How resource owners decide extraction rates</a:t>
            </a:r>
          </a:p>
          <a:p>
            <a:pPr lvl="1"/>
            <a:r>
              <a:rPr lang="en-US" dirty="0"/>
              <a:t>Main point: price of resource should rise at the rate of interest</a:t>
            </a:r>
          </a:p>
          <a:p>
            <a:pPr lvl="1"/>
            <a:r>
              <a:rPr lang="en-US" dirty="0"/>
              <a:t>Policy relevance: how do subsidies and regulation alter extraction paths?</a:t>
            </a:r>
          </a:p>
          <a:p>
            <a:pPr lvl="1"/>
            <a:endParaRPr lang="en-US" dirty="0"/>
          </a:p>
          <a:p>
            <a:r>
              <a:rPr lang="en-US" dirty="0"/>
              <a:t>Gordon-Schaefer model (for Fisheries Management)</a:t>
            </a:r>
          </a:p>
          <a:p>
            <a:pPr lvl="1"/>
            <a:r>
              <a:rPr lang="en-US" dirty="0"/>
              <a:t>Models relationships between fishing effort, stocks, and sustainable harvest levels</a:t>
            </a:r>
          </a:p>
          <a:p>
            <a:pPr lvl="1"/>
            <a:r>
              <a:rPr lang="en-US" dirty="0"/>
              <a:t>Main point: Maximum Sustainable Yield determines largest harvest w/o depleting fish stocks</a:t>
            </a:r>
          </a:p>
          <a:p>
            <a:pPr lvl="1"/>
            <a:r>
              <a:rPr lang="en-US" dirty="0"/>
              <a:t>Policy relevance: quotas, property rights </a:t>
            </a:r>
          </a:p>
          <a:p>
            <a:pPr lvl="1"/>
            <a:endParaRPr lang="en-US" dirty="0"/>
          </a:p>
          <a:p>
            <a:r>
              <a:rPr lang="en-US" dirty="0"/>
              <a:t>Faustmann model (for Forestry management)</a:t>
            </a:r>
          </a:p>
        </p:txBody>
      </p:sp>
    </p:spTree>
    <p:extLst>
      <p:ext uri="{BB962C8B-B14F-4D97-AF65-F5344CB8AC3E}">
        <p14:creationId xmlns:p14="http://schemas.microsoft.com/office/powerpoint/2010/main" val="41481551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F7F56-D079-C1DE-149F-E40A453E4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Enter a new challenger – Managed forests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DB931-BB54-62AA-D55D-E8B5950C8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2025"/>
            <a:ext cx="10515600" cy="4351338"/>
          </a:xfrm>
        </p:spPr>
        <p:txBody>
          <a:bodyPr/>
          <a:lstStyle/>
          <a:p>
            <a:r>
              <a:rPr lang="en-US" dirty="0"/>
              <a:t>It doesn’t always make sense to just clear-cut a forest</a:t>
            </a:r>
          </a:p>
          <a:p>
            <a:endParaRPr lang="en-US" dirty="0"/>
          </a:p>
          <a:p>
            <a:r>
              <a:rPr lang="en-US" dirty="0"/>
              <a:t>Similar to fisheries – we can harvest some trees when the time is right but wait for others to mature and become more valuable</a:t>
            </a:r>
          </a:p>
          <a:p>
            <a:endParaRPr lang="en-US" dirty="0"/>
          </a:p>
          <a:p>
            <a:r>
              <a:rPr lang="en-US" dirty="0"/>
              <a:t>Thus, need to introduce the idea that we want to optimize via choosing a quantity to harvest, not a harvest period</a:t>
            </a:r>
          </a:p>
        </p:txBody>
      </p:sp>
    </p:spTree>
    <p:extLst>
      <p:ext uri="{BB962C8B-B14F-4D97-AF65-F5344CB8AC3E}">
        <p14:creationId xmlns:p14="http://schemas.microsoft.com/office/powerpoint/2010/main" val="911929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F5105-B2BF-11DC-5DC0-127332CD4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Subtle difference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B9ECEC-FEA9-95C8-878A-0D6863542F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In our previous model: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𝑎𝑥</m:t>
                            </m:r>
                          </m:e>
                        </m:mr>
                        <m:mr>
                          <m:e>
                            <m:r>
                              <a:rPr lang="en-US" b="1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mr>
                      </m: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𝐿𝐸𝑉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Now: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𝑎𝑥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B9ECEC-FEA9-95C8-878A-0D6863542F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21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93543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2FA14-B1C1-2A01-EF4B-85B752C89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full managed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AC9A54-A65F-497D-5505-C2E4DD5817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Index</a:t>
                </a:r>
              </a:p>
              <a:p>
                <a:pPr marL="0" indent="0">
                  <a:buNone/>
                </a:pPr>
                <a:r>
                  <a:rPr lang="en-US" dirty="0"/>
                  <a:t>y: year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∈{1,..,100}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Parameters</a:t>
                </a:r>
              </a:p>
              <a:p>
                <a:pPr marL="0" indent="0">
                  <a:buNone/>
                </a:pPr>
                <a:r>
                  <a:rPr lang="en-US" dirty="0"/>
                  <a:t>p: price = 1000</a:t>
                </a:r>
              </a:p>
              <a:p>
                <a:pPr marL="0" indent="0">
                  <a:buNone/>
                </a:pPr>
                <a:r>
                  <a:rPr lang="en-US" dirty="0"/>
                  <a:t>r: discount rate = 0.1</a:t>
                </a:r>
              </a:p>
              <a:p>
                <a:pPr marL="0" indent="0">
                  <a:buNone/>
                </a:pPr>
                <a:r>
                  <a:rPr lang="en-US" dirty="0"/>
                  <a:t>c: replanting cost = 500</a:t>
                </a:r>
              </a:p>
              <a:p>
                <a:pPr marL="0" indent="0">
                  <a:buNone/>
                </a:pPr>
                <a:r>
                  <a:rPr lang="en-US" dirty="0"/>
                  <a:t>f: growth rate = 0.08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dirty="0"/>
                  <a:t>: initial stand = 100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AC9A54-A65F-497D-5505-C2E4DD5817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3A4A3-A144-9E8B-CC17-DBE82C540C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1690688"/>
                <a:ext cx="540385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Variables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Z – present value of profit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– harvest (timber products / yr)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TV – terminal value of stock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Objective: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𝑎𝑥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𝑇𝑉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3A4A3-A144-9E8B-CC17-DBE82C540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690688"/>
                <a:ext cx="5403850" cy="4351338"/>
              </a:xfrm>
              <a:prstGeom prst="rect">
                <a:avLst/>
              </a:prstGeom>
              <a:blipFill>
                <a:blip r:embed="rId3"/>
                <a:stretch>
                  <a:fillRect l="-2582" t="-3198" b="-42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04936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7F75E-E427-EA35-2FD0-B512522CF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2FAAD-BDB8-337D-550B-5D55B1672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full managed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DE7222F-D6B3-1CF0-1ACA-636F77DDDA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4250" y="1690688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𝑎𝑥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𝑇𝑉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S.T….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∀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∈{100}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DE7222F-D6B3-1CF0-1ACA-636F77DDD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250" y="1690688"/>
                <a:ext cx="10515600" cy="4351338"/>
              </a:xfrm>
              <a:prstGeom prst="rect">
                <a:avLst/>
              </a:prstGeom>
              <a:blipFill>
                <a:blip r:embed="rId2"/>
                <a:stretch>
                  <a:fillRect t="-25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90518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A91C4-3482-FC3E-89E2-4621EB801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the GAMS model!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84E3A-3708-CD78-410D-05ACAD89A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Tableau!</a:t>
            </a:r>
          </a:p>
        </p:txBody>
      </p:sp>
    </p:spTree>
    <p:extLst>
      <p:ext uri="{BB962C8B-B14F-4D97-AF65-F5344CB8AC3E}">
        <p14:creationId xmlns:p14="http://schemas.microsoft.com/office/powerpoint/2010/main" val="3110633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AB517-F4E0-CEC5-B4B0-BDDD4E339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non-renewable resources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977A84-F74E-CC56-7B1B-4B4A16E791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Generally: it does not renew lol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Assumptions needed for Hotelling rule derivation:</a:t>
                </a:r>
              </a:p>
              <a:p>
                <a:pPr lvl="1"/>
                <a:r>
                  <a:rPr lang="en-US" dirty="0"/>
                  <a:t>Competitive markets (many firms, price-taking behavior)</a:t>
                </a:r>
              </a:p>
              <a:p>
                <a:pPr lvl="2"/>
                <a:r>
                  <a:rPr lang="en-US" dirty="0"/>
                  <a:t>We’ll compare this with a monopolist</a:t>
                </a:r>
              </a:p>
              <a:p>
                <a:pPr lvl="1"/>
                <a:r>
                  <a:rPr lang="en-US" dirty="0"/>
                  <a:t>No extraction costs (simplified case – we’ll add these later)</a:t>
                </a:r>
              </a:p>
              <a:p>
                <a:pPr lvl="1"/>
                <a:r>
                  <a:rPr lang="en-US" dirty="0"/>
                  <a:t>Resource owners seek to maximize present value of profits.</a:t>
                </a:r>
              </a:p>
              <a:p>
                <a:pPr lvl="1"/>
                <a:r>
                  <a:rPr lang="en-US" dirty="0"/>
                  <a:t>Interest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represents the opportunity cost of leaving the resource in the ground.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977A84-F74E-CC56-7B1B-4B4A16E791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0802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</TotalTime>
  <Words>3878</Words>
  <Application>Microsoft Macintosh PowerPoint</Application>
  <PresentationFormat>Widescreen</PresentationFormat>
  <Paragraphs>717</Paragraphs>
  <Slides>84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1" baseType="lpstr">
      <vt:lpstr>Aptos</vt:lpstr>
      <vt:lpstr>Aptos Display</vt:lpstr>
      <vt:lpstr>Aptos Narrow</vt:lpstr>
      <vt:lpstr>Arial</vt:lpstr>
      <vt:lpstr>Cambria Math</vt:lpstr>
      <vt:lpstr>Google Sans</vt:lpstr>
      <vt:lpstr>Office Theme</vt:lpstr>
      <vt:lpstr>EBGN645: Day 9</vt:lpstr>
      <vt:lpstr>Notes</vt:lpstr>
      <vt:lpstr>Questions</vt:lpstr>
      <vt:lpstr>Current projects</vt:lpstr>
      <vt:lpstr>Agenda</vt:lpstr>
      <vt:lpstr>Now… Models of resource management</vt:lpstr>
      <vt:lpstr>OARs and PPGs</vt:lpstr>
      <vt:lpstr>Three models for resources management</vt:lpstr>
      <vt:lpstr>Characteristics of non-renewable resources</vt:lpstr>
      <vt:lpstr>Prompt</vt:lpstr>
      <vt:lpstr>Review of Hotelling’s model</vt:lpstr>
      <vt:lpstr>Importance of Hotelling’s rule</vt:lpstr>
      <vt:lpstr>Another important rule</vt:lpstr>
      <vt:lpstr>New Prompt</vt:lpstr>
      <vt:lpstr>Now – what if we had price control?</vt:lpstr>
      <vt:lpstr>Monopolistic Resource Extraction</vt:lpstr>
      <vt:lpstr>Let’s code up the models in GAMS</vt:lpstr>
      <vt:lpstr>GAMS model - PC</vt:lpstr>
      <vt:lpstr>GAMS model - monopolist, continued</vt:lpstr>
      <vt:lpstr>Bigger picture of Hotelling and non-renewable resource extraction</vt:lpstr>
      <vt:lpstr>Meme break</vt:lpstr>
      <vt:lpstr>Now – renewable resources</vt:lpstr>
      <vt:lpstr>Specific to fisheries</vt:lpstr>
      <vt:lpstr>Some terms we need to know…</vt:lpstr>
      <vt:lpstr>The exponential growth function</vt:lpstr>
      <vt:lpstr>Exponential growth not realistic though</vt:lpstr>
      <vt:lpstr>Exponential growth not realistic though</vt:lpstr>
      <vt:lpstr>Exponential growth not realistic though</vt:lpstr>
      <vt:lpstr>Logistic growth and Maximum Sustainable Yield</vt:lpstr>
      <vt:lpstr>Logistic growth and Maximum Sustainable Yield</vt:lpstr>
      <vt:lpstr>MSY Logic </vt:lpstr>
      <vt:lpstr>Now – what if we add harvesting?</vt:lpstr>
      <vt:lpstr>What if we don’t want the stock to change?</vt:lpstr>
      <vt:lpstr>Let’s bring money into this..</vt:lpstr>
      <vt:lpstr>Evaluating OA level of effort</vt:lpstr>
      <vt:lpstr>But we care about profit… that π in the sky</vt:lpstr>
      <vt:lpstr>Important note here</vt:lpstr>
      <vt:lpstr>In GAMS..</vt:lpstr>
      <vt:lpstr>What if we change α?</vt:lpstr>
      <vt:lpstr>Commonly-proposed policies</vt:lpstr>
      <vt:lpstr>Policies in practice [I]</vt:lpstr>
      <vt:lpstr>New Zealand Hoki Fishery Management</vt:lpstr>
      <vt:lpstr>Iceland Cod Fishery</vt:lpstr>
      <vt:lpstr>ITQs in practice</vt:lpstr>
      <vt:lpstr>Policies in practice [II]</vt:lpstr>
      <vt:lpstr>Denmark’s effort tax</vt:lpstr>
      <vt:lpstr>Indonesia’s effort tax</vt:lpstr>
      <vt:lpstr>Effort taxes in practice</vt:lpstr>
      <vt:lpstr>Policies in practice [III]</vt:lpstr>
      <vt:lpstr>Great Barrier Reef Marine Park</vt:lpstr>
      <vt:lpstr>Philippines</vt:lpstr>
      <vt:lpstr>Marine Protected Areas in Practice</vt:lpstr>
      <vt:lpstr>Takeaways from fisheries</vt:lpstr>
      <vt:lpstr>Prompt</vt:lpstr>
      <vt:lpstr>Pause</vt:lpstr>
      <vt:lpstr>Pause</vt:lpstr>
      <vt:lpstr>Forestry</vt:lpstr>
      <vt:lpstr>Martin Faustmann</vt:lpstr>
      <vt:lpstr>The Faustmann Model</vt:lpstr>
      <vt:lpstr>Main difference with Faustmann and others</vt:lpstr>
      <vt:lpstr>The Faustmann Model</vt:lpstr>
      <vt:lpstr>The Faustmann Model [II]</vt:lpstr>
      <vt:lpstr>The Faustmann Model [II]</vt:lpstr>
      <vt:lpstr>The Faustmann Model [III]</vt:lpstr>
      <vt:lpstr>The Faustmann Equation [I]</vt:lpstr>
      <vt:lpstr>The Faustmann Equation [II]</vt:lpstr>
      <vt:lpstr>The Faustmann Equation [III]</vt:lpstr>
      <vt:lpstr>The Faustmann Equation [III]</vt:lpstr>
      <vt:lpstr>The full Faustmann model…</vt:lpstr>
      <vt:lpstr>Faustmann in practice</vt:lpstr>
      <vt:lpstr>Faustmann in practice [I]</vt:lpstr>
      <vt:lpstr>Faustmann in practice [II]</vt:lpstr>
      <vt:lpstr>Faustmann in Practice [III]</vt:lpstr>
      <vt:lpstr>Brief on Hartman Model</vt:lpstr>
      <vt:lpstr>Richard Hartman</vt:lpstr>
      <vt:lpstr>Faustmann in Practice [IV]</vt:lpstr>
      <vt:lpstr>Relationship to Hotelling</vt:lpstr>
      <vt:lpstr>Do we see any problems with Faustmann?</vt:lpstr>
      <vt:lpstr>Pros/cons of Faustmann</vt:lpstr>
      <vt:lpstr>Enter a new challenger – Managed forests</vt:lpstr>
      <vt:lpstr>Subtle difference</vt:lpstr>
      <vt:lpstr>The full managed model</vt:lpstr>
      <vt:lpstr>The full managed model</vt:lpstr>
      <vt:lpstr>To the GAMS model!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Maxwell Brown</dc:creator>
  <cp:lastModifiedBy>Maxwell Brown</cp:lastModifiedBy>
  <cp:revision>34</cp:revision>
  <dcterms:created xsi:type="dcterms:W3CDTF">2024-08-23T18:45:09Z</dcterms:created>
  <dcterms:modified xsi:type="dcterms:W3CDTF">2025-10-01T16:28:02Z</dcterms:modified>
</cp:coreProperties>
</file>